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4" r:id="rId2"/>
    <p:sldId id="256" r:id="rId3"/>
    <p:sldId id="269" r:id="rId4"/>
    <p:sldId id="327" r:id="rId5"/>
    <p:sldId id="305" r:id="rId6"/>
    <p:sldId id="307" r:id="rId7"/>
    <p:sldId id="317" r:id="rId8"/>
    <p:sldId id="279" r:id="rId9"/>
    <p:sldId id="310" r:id="rId10"/>
    <p:sldId id="328" r:id="rId11"/>
    <p:sldId id="329" r:id="rId12"/>
    <p:sldId id="332" r:id="rId13"/>
    <p:sldId id="333" r:id="rId14"/>
    <p:sldId id="335" r:id="rId15"/>
    <p:sldId id="336"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showPr>
  <p:clrMru>
    <a:srgbClr val="FF3300"/>
    <a:srgbClr val="6699FF"/>
    <a:srgbClr val="0000FF"/>
    <a:srgbClr val="00CC00"/>
    <a:srgbClr val="FFFFCC"/>
    <a:srgbClr val="FFFF99"/>
    <a:srgbClr val="FF66FF"/>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1" autoAdjust="0"/>
    <p:restoredTop sz="91116" autoAdjust="0"/>
  </p:normalViewPr>
  <p:slideViewPr>
    <p:cSldViewPr>
      <p:cViewPr varScale="1">
        <p:scale>
          <a:sx n="66" d="100"/>
          <a:sy n="66" d="100"/>
        </p:scale>
        <p:origin x="-1272" y="-108"/>
      </p:cViewPr>
      <p:guideLst>
        <p:guide orient="horz" pos="2160"/>
        <p:guide pos="288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E69E9-C6D3-44CE-A645-75C092CB6F27}" type="datetimeFigureOut">
              <a:rPr lang="en-US" smtClean="0"/>
              <a:pPr/>
              <a:t>30/11/2020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462D2-335E-4F76-93E1-26FDF3EED2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F462D2-335E-4F76-93E1-26FDF3EED20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E05779-3E88-4F07-B660-6B335B43129F}"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8BB085-1A84-4281-8EF2-DB24CCFC535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AA7DA7-4861-4B29-B85D-494B1D265C13}"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7F874F1-BC0B-4400-9996-416FB098EA73}"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D6DA9A-65B6-425E-AFA5-57E3537F5298}"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039EB2-F9DD-401B-A3CE-3B81A95D3B10}"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6354A6-932E-4D8E-8F3B-93527DED03A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767229-1743-42D6-9638-E562CD53A46C}"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990CB3-5609-4A65-8A39-3F390962DE20}"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72B3CA-0DDE-44B5-8ED9-72D39407614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A2DF6F-E447-44CC-ABE2-0CD094F53A0A}" type="slidenum">
              <a:rPr lang="en-US" altLang="en-US"/>
              <a:pPr>
                <a:defRPr/>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F25B90-0B4C-4BD7-BA5F-F88785FAF7B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C96B01-FC59-48BC-9E60-17D1834588F9}"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CE9613E-74C7-4A01-845E-7AE1C73C90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hyperlink" Target="../Package%20-%20bai%20tap/bai%20tap.exe"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slideLayout" Target="../slideLayouts/slideLayout7.xml"/><Relationship Id="rId16" Type="http://schemas.openxmlformats.org/officeDocument/2006/relationships/image" Target="../media/image31.png"/><Relationship Id="rId1" Type="http://schemas.openxmlformats.org/officeDocument/2006/relationships/tags" Target="../tags/tag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g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2051" name="Text Box 3"/>
          <p:cNvSpPr txBox="1">
            <a:spLocks noChangeArrowheads="1"/>
          </p:cNvSpPr>
          <p:nvPr/>
        </p:nvSpPr>
        <p:spPr bwMode="auto">
          <a:xfrm>
            <a:off x="2667000" y="304800"/>
            <a:ext cx="4191000" cy="519113"/>
          </a:xfrm>
          <a:prstGeom prst="rect">
            <a:avLst/>
          </a:prstGeom>
          <a:noFill/>
          <a:ln w="9525">
            <a:noFill/>
            <a:miter lim="800000"/>
            <a:headEnd/>
            <a:tailEnd/>
          </a:ln>
        </p:spPr>
        <p:txBody>
          <a:bodyPr>
            <a:spAutoFit/>
          </a:bodyPr>
          <a:lstStyle/>
          <a:p>
            <a:pPr algn="ctr" eaLnBrk="1" hangingPunct="1">
              <a:spcBef>
                <a:spcPct val="50000"/>
              </a:spcBef>
            </a:pPr>
            <a:r>
              <a:rPr lang="en-US" altLang="en-US" sz="2800" b="1" u="sng" dirty="0" err="1" smtClean="0">
                <a:latin typeface="Times New Roman" pitchFamily="18" charset="0"/>
                <a:cs typeface="Times New Roman" pitchFamily="18" charset="0"/>
              </a:rPr>
              <a:t>Khởi</a:t>
            </a:r>
            <a:r>
              <a:rPr lang="en-US" altLang="en-US" sz="2800" b="1" u="sng" dirty="0" smtClean="0">
                <a:latin typeface="Times New Roman" pitchFamily="18" charset="0"/>
                <a:cs typeface="Times New Roman" pitchFamily="18" charset="0"/>
              </a:rPr>
              <a:t> </a:t>
            </a:r>
            <a:r>
              <a:rPr lang="en-US" altLang="en-US" sz="2800" b="1" u="sng" dirty="0" err="1" smtClean="0">
                <a:latin typeface="Times New Roman" pitchFamily="18" charset="0"/>
                <a:cs typeface="Times New Roman" pitchFamily="18" charset="0"/>
              </a:rPr>
              <a:t>động</a:t>
            </a:r>
            <a:endParaRPr lang="en-US" altLang="en-US" sz="2800" b="1" u="sng" dirty="0">
              <a:latin typeface="Times New Roman" pitchFamily="18" charset="0"/>
              <a:cs typeface="Times New Roman" pitchFamily="18" charset="0"/>
            </a:endParaRPr>
          </a:p>
        </p:txBody>
      </p:sp>
      <p:sp>
        <p:nvSpPr>
          <p:cNvPr id="7178" name="Text Box 10"/>
          <p:cNvSpPr txBox="1">
            <a:spLocks noChangeArrowheads="1"/>
          </p:cNvSpPr>
          <p:nvPr/>
        </p:nvSpPr>
        <p:spPr bwMode="auto">
          <a:xfrm>
            <a:off x="228600" y="1076325"/>
            <a:ext cx="9144000" cy="523875"/>
          </a:xfrm>
          <a:prstGeom prst="rect">
            <a:avLst/>
          </a:prstGeom>
          <a:noFill/>
          <a:ln w="9525">
            <a:noFill/>
            <a:miter lim="800000"/>
            <a:headEnd/>
            <a:tailEnd/>
          </a:ln>
          <a:effectLst/>
        </p:spPr>
        <p:txBody>
          <a:bodyPr>
            <a:spAutoFit/>
          </a:bodyPr>
          <a:lstStyle/>
          <a:p>
            <a:pPr algn="just" eaLnBrk="1" hangingPunct="1">
              <a:spcBef>
                <a:spcPct val="50000"/>
              </a:spcBef>
              <a:defRPr/>
            </a:pP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a:t>
            </a:r>
            <a:r>
              <a:rPr lang="en-US" sz="2800" dirty="0" err="1" smtClean="0">
                <a:solidFill>
                  <a:schemeClr val="accent6"/>
                </a:solidFill>
                <a:latin typeface="Times New Roman" pitchFamily="18" charset="0"/>
                <a:cs typeface="Times New Roman" pitchFamily="18" charset="0"/>
              </a:rPr>
              <a:t>Nêu</a:t>
            </a:r>
            <a:r>
              <a:rPr lang="en-US" sz="2800" dirty="0" smtClean="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các</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kết</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luận</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về</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sự</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nở</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vì</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nhiệt</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của</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chất</a:t>
            </a:r>
            <a:r>
              <a:rPr lang="en-US" sz="2800" dirty="0">
                <a:solidFill>
                  <a:schemeClr val="accent6"/>
                </a:solidFill>
                <a:latin typeface="Times New Roman" pitchFamily="18" charset="0"/>
                <a:cs typeface="Times New Roman" pitchFamily="18" charset="0"/>
              </a:rPr>
              <a:t> </a:t>
            </a:r>
            <a:r>
              <a:rPr lang="en-US" sz="2800" dirty="0" err="1">
                <a:solidFill>
                  <a:schemeClr val="accent6"/>
                </a:solidFill>
                <a:latin typeface="Times New Roman" pitchFamily="18" charset="0"/>
                <a:cs typeface="Times New Roman" pitchFamily="18" charset="0"/>
              </a:rPr>
              <a:t>rắn</a:t>
            </a:r>
            <a:r>
              <a:rPr lang="en-US" sz="2800" dirty="0">
                <a:solidFill>
                  <a:schemeClr val="accent6"/>
                </a:solidFill>
                <a:latin typeface="Times New Roman" pitchFamily="18" charset="0"/>
                <a:cs typeface="Times New Roman" pitchFamily="18" charset="0"/>
              </a:rPr>
              <a:t>.</a:t>
            </a:r>
          </a:p>
        </p:txBody>
      </p:sp>
      <p:sp>
        <p:nvSpPr>
          <p:cNvPr id="7179" name="Text Box 11"/>
          <p:cNvSpPr txBox="1">
            <a:spLocks noChangeArrowheads="1"/>
          </p:cNvSpPr>
          <p:nvPr/>
        </p:nvSpPr>
        <p:spPr bwMode="auto">
          <a:xfrm>
            <a:off x="381000" y="1752600"/>
            <a:ext cx="1295400" cy="457200"/>
          </a:xfrm>
          <a:prstGeom prst="rect">
            <a:avLst/>
          </a:prstGeom>
          <a:noFill/>
          <a:ln w="9525">
            <a:noFill/>
            <a:miter lim="800000"/>
            <a:headEnd/>
            <a:tailEnd/>
          </a:ln>
        </p:spPr>
        <p:txBody>
          <a:bodyPr>
            <a:spAutoFit/>
          </a:bodyPr>
          <a:lstStyle/>
          <a:p>
            <a:pPr eaLnBrk="1" hangingPunct="1">
              <a:spcBef>
                <a:spcPct val="50000"/>
              </a:spcBef>
            </a:pPr>
            <a:r>
              <a:rPr lang="en-US" altLang="en-US" sz="2400" b="1" u="sng" dirty="0" err="1">
                <a:latin typeface="Times New Roman" pitchFamily="18" charset="0"/>
                <a:cs typeface="Times New Roman" pitchFamily="18" charset="0"/>
              </a:rPr>
              <a:t>Trả</a:t>
            </a:r>
            <a:r>
              <a:rPr lang="en-US" altLang="en-US" sz="2400" b="1" u="sng" dirty="0">
                <a:latin typeface="Times New Roman" pitchFamily="18" charset="0"/>
                <a:cs typeface="Times New Roman" pitchFamily="18" charset="0"/>
              </a:rPr>
              <a:t> </a:t>
            </a:r>
            <a:r>
              <a:rPr lang="en-US" altLang="en-US" sz="2400" b="1" u="sng" dirty="0" err="1">
                <a:latin typeface="Times New Roman" pitchFamily="18" charset="0"/>
                <a:cs typeface="Times New Roman" pitchFamily="18" charset="0"/>
              </a:rPr>
              <a:t>lời</a:t>
            </a:r>
            <a:endParaRPr lang="en-US" altLang="en-US" sz="2400" b="1" u="sng" dirty="0">
              <a:latin typeface="Times New Roman" pitchFamily="18" charset="0"/>
              <a:cs typeface="Times New Roman" pitchFamily="18" charset="0"/>
            </a:endParaRPr>
          </a:p>
        </p:txBody>
      </p:sp>
      <p:sp>
        <p:nvSpPr>
          <p:cNvPr id="7184" name="Text Box 16"/>
          <p:cNvSpPr txBox="1">
            <a:spLocks noChangeArrowheads="1"/>
          </p:cNvSpPr>
          <p:nvPr/>
        </p:nvSpPr>
        <p:spPr bwMode="auto">
          <a:xfrm>
            <a:off x="228600" y="2362200"/>
            <a:ext cx="8305800" cy="1016000"/>
          </a:xfrm>
          <a:prstGeom prst="rect">
            <a:avLst/>
          </a:prstGeom>
          <a:noFill/>
          <a:ln w="9525">
            <a:noFill/>
            <a:miter lim="800000"/>
            <a:headEnd/>
            <a:tailEnd/>
          </a:ln>
        </p:spPr>
        <p:txBody>
          <a:bodyPr>
            <a:spAutoFit/>
          </a:bodyPr>
          <a:lstStyle/>
          <a:p>
            <a:pPr algn="just" eaLnBrk="1" hangingPunct="1">
              <a:spcBef>
                <a:spcPct val="50000"/>
              </a:spcBef>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Chất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rắn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nở</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ra</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nóng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lên</a:t>
            </a:r>
            <a:r>
              <a:rPr lang="en-US" altLang="en-US" sz="2400" b="1" dirty="0">
                <a:latin typeface="Times New Roman" pitchFamily="18" charset="0"/>
                <a:cs typeface="Times New Roman" pitchFamily="18" charset="0"/>
              </a:rPr>
              <a:t>, co </a:t>
            </a:r>
            <a:r>
              <a:rPr lang="en-US" altLang="en-US" sz="2400" b="1" dirty="0" err="1">
                <a:latin typeface="Times New Roman" pitchFamily="18" charset="0"/>
                <a:cs typeface="Times New Roman" pitchFamily="18" charset="0"/>
              </a:rPr>
              <a:t>lại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lạnh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đi</a:t>
            </a:r>
            <a:r>
              <a:rPr lang="en-US" altLang="en-US" sz="2400" b="1" dirty="0">
                <a:latin typeface="Times New Roman" pitchFamily="18" charset="0"/>
                <a:cs typeface="Times New Roman" pitchFamily="18" charset="0"/>
              </a:rPr>
              <a:t>.</a:t>
            </a:r>
          </a:p>
          <a:p>
            <a:pPr eaLnBrk="1" hangingPunct="1">
              <a:spcBef>
                <a:spcPct val="50000"/>
              </a:spcBef>
            </a:pP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chất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rắn</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nhau</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nở</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vì</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nhiệt</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khác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nhau</a:t>
            </a:r>
            <a:r>
              <a:rPr lang="en-US" altLang="en-US" sz="2400" b="1" dirty="0">
                <a:latin typeface="Times New Roman" pitchFamily="18" charset="0"/>
                <a:cs typeface="Times New Roman" pitchFamily="18" charset="0"/>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plus(in)">
                                      <p:cBhvr>
                                        <p:cTn id="7" dur="500"/>
                                        <p:tgtEl>
                                          <p:spTgt spid="7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84"/>
                                        </p:tgtEl>
                                        <p:attrNameLst>
                                          <p:attrName>style.visibility</p:attrName>
                                        </p:attrNameLst>
                                      </p:cBhvr>
                                      <p:to>
                                        <p:strVal val="visible"/>
                                      </p:to>
                                    </p:set>
                                    <p:anim calcmode="discrete" valueType="clr">
                                      <p:cBhvr override="childStyle">
                                        <p:cTn id="12" dur="80"/>
                                        <p:tgtEl>
                                          <p:spTgt spid="71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84"/>
                                        </p:tgtEl>
                                        <p:attrNameLst>
                                          <p:attrName>fillcolor</p:attrName>
                                        </p:attrNameLst>
                                      </p:cBhvr>
                                      <p:tavLst>
                                        <p:tav tm="0">
                                          <p:val>
                                            <p:clrVal>
                                              <a:schemeClr val="accent2"/>
                                            </p:clrVal>
                                          </p:val>
                                        </p:tav>
                                        <p:tav tm="50000">
                                          <p:val>
                                            <p:clrVal>
                                              <a:schemeClr val="hlink"/>
                                            </p:clrVal>
                                          </p:val>
                                        </p:tav>
                                      </p:tavLst>
                                    </p:anim>
                                    <p:set>
                                      <p:cBhvr>
                                        <p:cTn id="14" dur="80"/>
                                        <p:tgtEl>
                                          <p:spTgt spid="7184"/>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7179"/>
                                        </p:tgtEl>
                                        <p:attrNameLst>
                                          <p:attrName>style.visibility</p:attrName>
                                        </p:attrNameLst>
                                      </p:cBhvr>
                                      <p:to>
                                        <p:strVal val="visible"/>
                                      </p:to>
                                    </p:set>
                                    <p:anim calcmode="discrete" valueType="clr">
                                      <p:cBhvr override="childStyle">
                                        <p:cTn id="17"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79"/>
                                        </p:tgtEl>
                                        <p:attrNameLst>
                                          <p:attrName>fillcolor</p:attrName>
                                        </p:attrNameLst>
                                      </p:cBhvr>
                                      <p:tavLst>
                                        <p:tav tm="0">
                                          <p:val>
                                            <p:clrVal>
                                              <a:schemeClr val="accent2"/>
                                            </p:clrVal>
                                          </p:val>
                                        </p:tav>
                                        <p:tav tm="50000">
                                          <p:val>
                                            <p:clrVal>
                                              <a:schemeClr val="hlink"/>
                                            </p:clrVal>
                                          </p:val>
                                        </p:tav>
                                      </p:tavLst>
                                    </p:anim>
                                    <p:set>
                                      <p:cBhvr>
                                        <p:cTn id="19" dur="80"/>
                                        <p:tgtEl>
                                          <p:spTgt spid="7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p:bldP spid="718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MY" altLang="en-US" smtClean="0"/>
          </a:p>
        </p:txBody>
      </p:sp>
      <p:pic>
        <p:nvPicPr>
          <p:cNvPr id="13315"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6" name="Rectangle 2"/>
          <p:cNvSpPr txBox="1">
            <a:spLocks noChangeArrowheads="1"/>
          </p:cNvSpPr>
          <p:nvPr/>
        </p:nvSpPr>
        <p:spPr bwMode="auto">
          <a:xfrm>
            <a:off x="381000" y="76200"/>
            <a:ext cx="8305800" cy="533400"/>
          </a:xfrm>
          <a:prstGeom prst="rect">
            <a:avLst/>
          </a:prstGeom>
          <a:noFill/>
          <a:ln w="9525">
            <a:noFill/>
            <a:miter lim="800000"/>
            <a:headEnd/>
            <a:tailEnd/>
          </a:ln>
        </p:spPr>
        <p:txBody>
          <a:bodyPr anchor="ctr"/>
          <a:lstStyle/>
          <a:p>
            <a:pPr algn="ctr" eaLnBrk="1" hangingPunct="1">
              <a:defRPr/>
            </a:pPr>
            <a:r>
              <a:rPr lang="en-US" sz="2400" b="1" kern="0" dirty="0" err="1">
                <a:solidFill>
                  <a:srgbClr val="0000FF"/>
                </a:solidFill>
                <a:latin typeface="Times New Roman" pitchFamily="18" charset="0"/>
                <a:ea typeface="+mj-ea"/>
                <a:cs typeface="Times New Roman" pitchFamily="18" charset="0"/>
              </a:rPr>
              <a:t>BÀI</a:t>
            </a:r>
            <a:r>
              <a:rPr lang="en-US" sz="2400" b="1" kern="0" dirty="0">
                <a:solidFill>
                  <a:srgbClr val="0000FF"/>
                </a:solidFill>
                <a:latin typeface="Times New Roman" pitchFamily="18" charset="0"/>
                <a:ea typeface="+mj-ea"/>
                <a:cs typeface="Times New Roman" pitchFamily="18" charset="0"/>
              </a:rPr>
              <a:t> 19. </a:t>
            </a:r>
            <a:r>
              <a:rPr lang="en-US" sz="2400" b="1" kern="0" dirty="0" err="1">
                <a:solidFill>
                  <a:srgbClr val="0000FF"/>
                </a:solidFill>
                <a:latin typeface="Times New Roman" pitchFamily="18" charset="0"/>
                <a:ea typeface="+mj-ea"/>
                <a:cs typeface="Times New Roman" pitchFamily="18" charset="0"/>
              </a:rPr>
              <a:t>SỰ</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NỞ</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VÌ</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NHIỆT</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CỦA</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CHẤT</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LỎNG</a:t>
            </a:r>
            <a:endParaRPr lang="en-US" sz="2400" b="1" kern="0" dirty="0">
              <a:solidFill>
                <a:srgbClr val="0000FF"/>
              </a:solidFill>
              <a:latin typeface="Times New Roman" pitchFamily="18" charset="0"/>
              <a:ea typeface="+mj-ea"/>
              <a:cs typeface="Times New Roman" pitchFamily="18" charset="0"/>
            </a:endParaRPr>
          </a:p>
        </p:txBody>
      </p:sp>
      <p:sp>
        <p:nvSpPr>
          <p:cNvPr id="7" name="Rectangle 3"/>
          <p:cNvSpPr txBox="1">
            <a:spLocks noChangeArrowheads="1"/>
          </p:cNvSpPr>
          <p:nvPr/>
        </p:nvSpPr>
        <p:spPr bwMode="auto">
          <a:xfrm>
            <a:off x="38100" y="590550"/>
            <a:ext cx="22606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a:p>
            <a:pPr marL="342900" indent="-342900" eaLnBrk="1" hangingPunct="1">
              <a:spcBef>
                <a:spcPct val="20000"/>
              </a:spcBef>
              <a:defRPr/>
            </a:pPr>
            <a:r>
              <a:rPr lang="en-US" sz="2000" b="1" u="sng" kern="0" dirty="0">
                <a:latin typeface="Times New Roman" pitchFamily="18" charset="0"/>
                <a:cs typeface="+mn-cs"/>
              </a:rPr>
              <a:t>2. </a:t>
            </a:r>
            <a:r>
              <a:rPr lang="en-US" sz="2000" b="1" u="sng" kern="0" dirty="0" err="1">
                <a:latin typeface="Times New Roman" pitchFamily="18" charset="0"/>
                <a:cs typeface="+mn-cs"/>
              </a:rPr>
              <a:t>Trả</a:t>
            </a:r>
            <a:r>
              <a:rPr lang="en-US" sz="2000" b="1" u="sng" kern="0" dirty="0">
                <a:latin typeface="Times New Roman" pitchFamily="18" charset="0"/>
                <a:cs typeface="+mn-cs"/>
              </a:rPr>
              <a:t> </a:t>
            </a:r>
            <a:r>
              <a:rPr lang="en-US" sz="2000" b="1" u="sng" kern="0" dirty="0" err="1">
                <a:latin typeface="Times New Roman" pitchFamily="18" charset="0"/>
                <a:cs typeface="+mn-cs"/>
              </a:rPr>
              <a:t>lời</a:t>
            </a:r>
            <a:r>
              <a:rPr lang="en-US" sz="2000" b="1" u="sng" kern="0" dirty="0">
                <a:latin typeface="Times New Roman" pitchFamily="18" charset="0"/>
                <a:cs typeface="+mn-cs"/>
              </a:rPr>
              <a:t> </a:t>
            </a:r>
            <a:r>
              <a:rPr lang="en-US" sz="2000" b="1" u="sng" kern="0" dirty="0" err="1">
                <a:latin typeface="Times New Roman" pitchFamily="18" charset="0"/>
                <a:cs typeface="+mn-cs"/>
              </a:rPr>
              <a:t>câu</a:t>
            </a:r>
            <a:r>
              <a:rPr lang="en-US" sz="2000" b="1" u="sng" kern="0" dirty="0">
                <a:latin typeface="Times New Roman" pitchFamily="18" charset="0"/>
                <a:cs typeface="+mn-cs"/>
              </a:rPr>
              <a:t> </a:t>
            </a:r>
            <a:r>
              <a:rPr lang="en-US" sz="2000" b="1" u="sng" kern="0" dirty="0" err="1">
                <a:latin typeface="Times New Roman" pitchFamily="18" charset="0"/>
                <a:cs typeface="+mn-cs"/>
              </a:rPr>
              <a:t>hỏi</a:t>
            </a:r>
            <a:endParaRPr lang="en-US" sz="2000" b="1" u="sng" kern="0" dirty="0">
              <a:latin typeface="Times New Roman" pitchFamily="18" charset="0"/>
              <a:cs typeface="+mn-cs"/>
            </a:endParaRPr>
          </a:p>
          <a:p>
            <a:pPr marL="342900" indent="-342900" eaLnBrk="1" hangingPunct="1">
              <a:spcBef>
                <a:spcPct val="20000"/>
              </a:spcBef>
              <a:defRPr/>
            </a:pPr>
            <a:r>
              <a:rPr lang="en-US" sz="2000" b="1" u="sng" kern="0" dirty="0">
                <a:latin typeface="Times New Roman" pitchFamily="18" charset="0"/>
                <a:cs typeface="+mn-cs"/>
              </a:rPr>
              <a:t>3. </a:t>
            </a:r>
            <a:r>
              <a:rPr lang="en-US" sz="2000" b="1" u="sng" kern="0" dirty="0" err="1">
                <a:latin typeface="Times New Roman" pitchFamily="18" charset="0"/>
                <a:cs typeface="+mn-cs"/>
              </a:rPr>
              <a:t>Rút</a:t>
            </a:r>
            <a:r>
              <a:rPr lang="en-US" sz="2000" b="1" u="sng" kern="0" dirty="0">
                <a:latin typeface="Times New Roman" pitchFamily="18" charset="0"/>
                <a:cs typeface="+mn-cs"/>
              </a:rPr>
              <a:t> </a:t>
            </a:r>
            <a:r>
              <a:rPr lang="en-US" sz="2000" b="1" u="sng" kern="0" dirty="0" err="1">
                <a:latin typeface="Times New Roman" pitchFamily="18" charset="0"/>
                <a:cs typeface="+mn-cs"/>
              </a:rPr>
              <a:t>ra</a:t>
            </a:r>
            <a:r>
              <a:rPr lang="en-US" sz="2000" b="1" u="sng" kern="0" dirty="0">
                <a:latin typeface="Times New Roman" pitchFamily="18" charset="0"/>
                <a:cs typeface="+mn-cs"/>
              </a:rPr>
              <a:t> </a:t>
            </a:r>
            <a:r>
              <a:rPr lang="en-US" sz="2000" b="1" u="sng" kern="0" dirty="0" err="1">
                <a:latin typeface="Times New Roman" pitchFamily="18" charset="0"/>
                <a:cs typeface="+mn-cs"/>
              </a:rPr>
              <a:t>kết</a:t>
            </a:r>
            <a:r>
              <a:rPr lang="en-US" sz="2000" b="1" u="sng" kern="0" dirty="0">
                <a:latin typeface="Times New Roman" pitchFamily="18" charset="0"/>
                <a:cs typeface="+mn-cs"/>
              </a:rPr>
              <a:t> </a:t>
            </a:r>
            <a:r>
              <a:rPr lang="en-US" sz="2000" b="1" u="sng" kern="0" dirty="0" err="1">
                <a:latin typeface="Times New Roman" pitchFamily="18" charset="0"/>
                <a:cs typeface="+mn-cs"/>
              </a:rPr>
              <a:t>luận</a:t>
            </a:r>
            <a:endParaRPr lang="en-US" sz="2000" b="1" u="sng" kern="0" dirty="0">
              <a:latin typeface="Times New Roman" pitchFamily="18" charset="0"/>
              <a:cs typeface="+mn-cs"/>
            </a:endParaRPr>
          </a:p>
          <a:p>
            <a:pPr marL="342900" indent="-342900" eaLnBrk="1" hangingPunct="1">
              <a:spcBef>
                <a:spcPct val="20000"/>
              </a:spcBef>
              <a:defRPr/>
            </a:pPr>
            <a:r>
              <a:rPr lang="en-US" sz="2000" b="1" u="sng" kern="0" dirty="0">
                <a:latin typeface="Times New Roman" pitchFamily="18" charset="0"/>
                <a:cs typeface="+mn-cs"/>
              </a:rPr>
              <a:t>4. </a:t>
            </a:r>
            <a:r>
              <a:rPr lang="en-US" sz="2000" b="1" u="sng" kern="0" dirty="0" err="1">
                <a:latin typeface="Times New Roman" pitchFamily="18" charset="0"/>
                <a:cs typeface="+mn-cs"/>
              </a:rPr>
              <a:t>Vận</a:t>
            </a:r>
            <a:r>
              <a:rPr lang="en-US" sz="2000" b="1" u="sng" kern="0" dirty="0">
                <a:latin typeface="Times New Roman" pitchFamily="18" charset="0"/>
                <a:cs typeface="+mn-cs"/>
              </a:rPr>
              <a:t> </a:t>
            </a:r>
            <a:r>
              <a:rPr lang="en-US" sz="2000" b="1" u="sng" kern="0" dirty="0" err="1">
                <a:latin typeface="Times New Roman" pitchFamily="18" charset="0"/>
                <a:cs typeface="+mn-cs"/>
              </a:rPr>
              <a:t>dụng</a:t>
            </a:r>
            <a:endParaRPr lang="en-US" sz="2000" b="1" u="sng" kern="0" dirty="0">
              <a:latin typeface="Times New Roman" pitchFamily="18" charset="0"/>
              <a:cs typeface="+mn-cs"/>
            </a:endParaRPr>
          </a:p>
        </p:txBody>
      </p:sp>
      <p:sp>
        <p:nvSpPr>
          <p:cNvPr id="8" name="Rectangle 4"/>
          <p:cNvSpPr txBox="1">
            <a:spLocks noChangeArrowheads="1"/>
          </p:cNvSpPr>
          <p:nvPr/>
        </p:nvSpPr>
        <p:spPr bwMode="auto">
          <a:xfrm>
            <a:off x="2362200" y="457200"/>
            <a:ext cx="6781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400" b="1" kern="0" dirty="0">
                <a:solidFill>
                  <a:srgbClr val="0000FF"/>
                </a:solidFill>
                <a:latin typeface="Times New Roman" pitchFamily="18" charset="0"/>
                <a:cs typeface="Times New Roman" pitchFamily="18" charset="0"/>
                <a:sym typeface="Webdings" pitchFamily="18" charset="2"/>
              </a:rPr>
              <a:t></a:t>
            </a:r>
            <a:r>
              <a:rPr lang="en-US" sz="2400" b="1" kern="0" dirty="0">
                <a:solidFill>
                  <a:srgbClr val="0000FF"/>
                </a:solidFill>
                <a:latin typeface="Times New Roman" pitchFamily="18" charset="0"/>
                <a:cs typeface="Times New Roman" pitchFamily="18" charset="0"/>
              </a:rPr>
              <a:t> 1. </a:t>
            </a:r>
            <a:r>
              <a:rPr lang="en-US" sz="2400" b="1" kern="0" dirty="0" err="1">
                <a:solidFill>
                  <a:srgbClr val="0000FF"/>
                </a:solidFill>
                <a:latin typeface="Times New Roman" pitchFamily="18" charset="0"/>
                <a:cs typeface="Times New Roman" pitchFamily="18" charset="0"/>
              </a:rPr>
              <a:t>Làm</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thí</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nghiệm</a:t>
            </a:r>
            <a:endParaRPr lang="en-US" sz="24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r>
              <a:rPr lang="en-US" sz="2400" b="1" kern="0" dirty="0">
                <a:solidFill>
                  <a:srgbClr val="0000FF"/>
                </a:solidFill>
                <a:latin typeface="Times New Roman" pitchFamily="18" charset="0"/>
                <a:cs typeface="Times New Roman" pitchFamily="18" charset="0"/>
                <a:sym typeface="Wingdings 2" pitchFamily="18" charset="2"/>
              </a:rPr>
              <a:t></a:t>
            </a:r>
            <a:r>
              <a:rPr lang="en-US" sz="2400" kern="0" dirty="0">
                <a:latin typeface="Times New Roman" pitchFamily="18" charset="0"/>
                <a:cs typeface="Times New Roman" pitchFamily="18" charset="0"/>
                <a:sym typeface="Wingdings" pitchFamily="2" charset="2"/>
              </a:rPr>
              <a:t> </a:t>
            </a:r>
            <a:r>
              <a:rPr lang="en-US" sz="2400" b="1" kern="0" dirty="0">
                <a:solidFill>
                  <a:srgbClr val="0000FF"/>
                </a:solidFill>
                <a:latin typeface="Times New Roman" pitchFamily="18" charset="0"/>
                <a:cs typeface="Times New Roman" pitchFamily="18" charset="0"/>
                <a:sym typeface="Wingdings" pitchFamily="2" charset="2"/>
              </a:rPr>
              <a:t>2. </a:t>
            </a:r>
            <a:r>
              <a:rPr lang="en-US" sz="2400" b="1" kern="0" dirty="0" err="1">
                <a:solidFill>
                  <a:srgbClr val="0000FF"/>
                </a:solidFill>
                <a:latin typeface="Times New Roman" pitchFamily="18" charset="0"/>
                <a:cs typeface="Times New Roman" pitchFamily="18" charset="0"/>
                <a:sym typeface="Wingdings" pitchFamily="2" charset="2"/>
              </a:rPr>
              <a:t>Trả</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lời</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câu</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hỏi</a:t>
            </a:r>
            <a:r>
              <a:rPr lang="en-US" sz="2400" b="1" kern="0" dirty="0">
                <a:solidFill>
                  <a:srgbClr val="0000FF"/>
                </a:solidFill>
                <a:latin typeface="Times New Roman" pitchFamily="18" charset="0"/>
                <a:cs typeface="Times New Roman" pitchFamily="18" charset="0"/>
                <a:sym typeface="Wingdings" pitchFamily="2" charset="2"/>
              </a:rPr>
              <a:t> </a:t>
            </a:r>
          </a:p>
          <a:p>
            <a:pPr marL="342900" indent="-342900" eaLnBrk="1" hangingPunct="1">
              <a:spcBef>
                <a:spcPct val="15000"/>
              </a:spcBef>
              <a:buFont typeface="Wingdings 2" pitchFamily="18" charset="2"/>
              <a:buChar char=""/>
              <a:defRPr/>
            </a:pPr>
            <a:r>
              <a:rPr lang="en-US" sz="2400" b="1" kern="0" dirty="0">
                <a:solidFill>
                  <a:srgbClr val="0000FF"/>
                </a:solidFill>
                <a:latin typeface="Times New Roman" pitchFamily="18" charset="0"/>
                <a:cs typeface="Times New Roman" pitchFamily="18" charset="0"/>
                <a:sym typeface="Wingdings" pitchFamily="2" charset="2"/>
              </a:rPr>
              <a:t>3. </a:t>
            </a:r>
            <a:r>
              <a:rPr lang="en-US" sz="2400" b="1" kern="0" dirty="0" err="1">
                <a:solidFill>
                  <a:srgbClr val="0000FF"/>
                </a:solidFill>
                <a:latin typeface="Times New Roman" pitchFamily="18" charset="0"/>
                <a:cs typeface="Times New Roman" pitchFamily="18" charset="0"/>
                <a:sym typeface="Wingdings" pitchFamily="2" charset="2"/>
              </a:rPr>
              <a:t>Rút</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ra</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kết</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luận</a:t>
            </a:r>
            <a:endParaRPr lang="en-US" sz="2400" b="1" kern="0" dirty="0">
              <a:solidFill>
                <a:srgbClr val="0000FF"/>
              </a:solidFill>
              <a:latin typeface="Times New Roman" pitchFamily="18" charset="0"/>
              <a:cs typeface="Times New Roman" pitchFamily="18" charset="0"/>
              <a:sym typeface="Wingdings" pitchFamily="2" charset="2"/>
            </a:endParaRPr>
          </a:p>
          <a:p>
            <a:pPr marL="342900" indent="-342900" eaLnBrk="1" hangingPunct="1">
              <a:spcBef>
                <a:spcPct val="15000"/>
              </a:spcBef>
              <a:buFont typeface="Wingdings 2" pitchFamily="18" charset="2"/>
              <a:buNone/>
              <a:defRPr/>
            </a:pPr>
            <a:r>
              <a:rPr lang="en-US" sz="2400" b="1" kern="0" dirty="0">
                <a:solidFill>
                  <a:srgbClr val="0000FF"/>
                </a:solidFill>
                <a:latin typeface="Times New Roman" pitchFamily="18" charset="0"/>
                <a:cs typeface="Times New Roman" pitchFamily="18" charset="0"/>
                <a:sym typeface="Wingdings 3" pitchFamily="18" charset="2"/>
              </a:rPr>
              <a:t> 4. </a:t>
            </a:r>
            <a:r>
              <a:rPr lang="en-US" sz="2400" b="1" kern="0" dirty="0" err="1">
                <a:solidFill>
                  <a:srgbClr val="0000FF"/>
                </a:solidFill>
                <a:latin typeface="Times New Roman" pitchFamily="18" charset="0"/>
                <a:cs typeface="Times New Roman" pitchFamily="18" charset="0"/>
                <a:sym typeface="Wingdings 3" pitchFamily="18" charset="2"/>
              </a:rPr>
              <a:t>Vận</a:t>
            </a:r>
            <a:r>
              <a:rPr lang="en-US" sz="2400" b="1" kern="0" dirty="0">
                <a:solidFill>
                  <a:srgbClr val="0000FF"/>
                </a:solidFill>
                <a:latin typeface="Times New Roman" pitchFamily="18" charset="0"/>
                <a:cs typeface="Times New Roman" pitchFamily="18" charset="0"/>
                <a:sym typeface="Wingdings 3" pitchFamily="18" charset="2"/>
              </a:rPr>
              <a:t> </a:t>
            </a:r>
            <a:r>
              <a:rPr lang="en-US" sz="2400" b="1" kern="0" dirty="0" err="1">
                <a:solidFill>
                  <a:srgbClr val="0000FF"/>
                </a:solidFill>
                <a:latin typeface="Times New Roman" pitchFamily="18" charset="0"/>
                <a:cs typeface="Times New Roman" pitchFamily="18" charset="0"/>
                <a:sym typeface="Wingdings 3" pitchFamily="18" charset="2"/>
              </a:rPr>
              <a:t>dụng</a:t>
            </a:r>
            <a:endParaRPr lang="en-US" sz="2400" b="1" kern="0" dirty="0">
              <a:solidFill>
                <a:srgbClr val="0000FF"/>
              </a:solidFill>
              <a:latin typeface="Times New Roman" pitchFamily="18" charset="0"/>
              <a:cs typeface="Times New Roman" pitchFamily="18" charset="0"/>
              <a:sym typeface="Wingdings 3" pitchFamily="18" charset="2"/>
            </a:endParaRPr>
          </a:p>
          <a:p>
            <a:pPr marL="342900" indent="-342900" eaLnBrk="1" hangingPunct="1">
              <a:spcBef>
                <a:spcPct val="15000"/>
              </a:spcBef>
              <a:defRPr/>
            </a:pPr>
            <a:endParaRPr lang="en-US" sz="2400" b="1" kern="0" dirty="0">
              <a:solidFill>
                <a:srgbClr val="0000FF"/>
              </a:solidFill>
              <a:latin typeface="+mn-lt"/>
              <a:cs typeface="+mn-cs"/>
              <a:sym typeface="Wingdings" pitchFamily="2" charset="2"/>
            </a:endParaRPr>
          </a:p>
          <a:p>
            <a:pPr marL="342900" indent="-342900" eaLnBrk="1" hangingPunct="1">
              <a:spcBef>
                <a:spcPct val="15000"/>
              </a:spcBef>
              <a:defRPr/>
            </a:pPr>
            <a:r>
              <a:rPr lang="en-US" sz="3200" b="1" kern="0" dirty="0">
                <a:latin typeface="+mn-lt"/>
                <a:cs typeface="+mn-cs"/>
                <a:sym typeface="Wingdings" pitchFamily="2" charset="2"/>
              </a:rPr>
              <a:t>  </a:t>
            </a:r>
          </a:p>
        </p:txBody>
      </p:sp>
      <p:sp>
        <p:nvSpPr>
          <p:cNvPr id="13319" name="Rectangle 8"/>
          <p:cNvSpPr>
            <a:spLocks noChangeArrowheads="1"/>
          </p:cNvSpPr>
          <p:nvPr/>
        </p:nvSpPr>
        <p:spPr bwMode="auto">
          <a:xfrm>
            <a:off x="2286000" y="4030663"/>
            <a:ext cx="6858000" cy="923925"/>
          </a:xfrm>
          <a:prstGeom prst="rect">
            <a:avLst/>
          </a:prstGeom>
          <a:noFill/>
          <a:ln w="9525">
            <a:noFill/>
            <a:miter lim="800000"/>
            <a:headEnd/>
            <a:tailEnd/>
          </a:ln>
        </p:spPr>
        <p:txBody>
          <a:bodyPr>
            <a:spAutoFit/>
          </a:bodyPr>
          <a:lstStyle/>
          <a:p>
            <a:pPr algn="just" eaLnBrk="1" hangingPunct="1"/>
            <a:r>
              <a:rPr lang="en-US" altLang="en-US" b="1">
                <a:latin typeface="Times New Roman" pitchFamily="18" charset="0"/>
                <a:cs typeface="Times New Roman" pitchFamily="18" charset="0"/>
              </a:rPr>
              <a:t>             Mực chất lỏng trong ống nhỏ dâng cao nhiều hơn. Vì thể tích chất lỏng ở hai bình tăng lên như nhau nên ở ống có tiết diện nhỏ hơn thì chiều cao cột chất lỏng phải cao hơn.</a:t>
            </a:r>
            <a:endParaRPr lang="en-MY" altLang="en-US"/>
          </a:p>
        </p:txBody>
      </p:sp>
      <p:sp>
        <p:nvSpPr>
          <p:cNvPr id="13320" name="Text Box 26"/>
          <p:cNvSpPr txBox="1">
            <a:spLocks noChangeArrowheads="1"/>
          </p:cNvSpPr>
          <p:nvPr/>
        </p:nvSpPr>
        <p:spPr bwMode="auto">
          <a:xfrm>
            <a:off x="3035300" y="2443163"/>
            <a:ext cx="588645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 Vì khi bị đun nóng, nước trong ấm nở ra và tràn ra ngoài.</a:t>
            </a:r>
          </a:p>
        </p:txBody>
      </p:sp>
      <p:sp>
        <p:nvSpPr>
          <p:cNvPr id="13321" name="Text Box 25"/>
          <p:cNvSpPr txBox="1">
            <a:spLocks noChangeArrowheads="1"/>
          </p:cNvSpPr>
          <p:nvPr/>
        </p:nvSpPr>
        <p:spPr bwMode="auto">
          <a:xfrm>
            <a:off x="2971800" y="3276600"/>
            <a:ext cx="563880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Vì tránh tình trạng nắp bật ra khi chất lỏng đựng trong chai nở vì nhiệt.</a:t>
            </a:r>
          </a:p>
        </p:txBody>
      </p:sp>
      <p:sp>
        <p:nvSpPr>
          <p:cNvPr id="13322" name="Text Box 7"/>
          <p:cNvSpPr txBox="1">
            <a:spLocks noChangeArrowheads="1"/>
          </p:cNvSpPr>
          <p:nvPr/>
        </p:nvSpPr>
        <p:spPr bwMode="auto">
          <a:xfrm>
            <a:off x="2438400" y="2474913"/>
            <a:ext cx="533400" cy="366712"/>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b="1">
                <a:solidFill>
                  <a:schemeClr val="bg1"/>
                </a:solidFill>
              </a:rPr>
              <a:t>C5</a:t>
            </a:r>
          </a:p>
        </p:txBody>
      </p:sp>
      <p:sp>
        <p:nvSpPr>
          <p:cNvPr id="13323" name="Text Box 7"/>
          <p:cNvSpPr txBox="1">
            <a:spLocks noChangeArrowheads="1"/>
          </p:cNvSpPr>
          <p:nvPr/>
        </p:nvSpPr>
        <p:spPr bwMode="auto">
          <a:xfrm>
            <a:off x="2438400" y="3971925"/>
            <a:ext cx="533400" cy="366713"/>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b="1">
                <a:solidFill>
                  <a:schemeClr val="bg1"/>
                </a:solidFill>
              </a:rPr>
              <a:t>C7</a:t>
            </a:r>
          </a:p>
        </p:txBody>
      </p:sp>
      <p:sp>
        <p:nvSpPr>
          <p:cNvPr id="13324" name="Text Box 7"/>
          <p:cNvSpPr txBox="1">
            <a:spLocks noChangeArrowheads="1"/>
          </p:cNvSpPr>
          <p:nvPr/>
        </p:nvSpPr>
        <p:spPr bwMode="auto">
          <a:xfrm>
            <a:off x="2438400" y="3276600"/>
            <a:ext cx="533400" cy="366713"/>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b="1">
                <a:solidFill>
                  <a:schemeClr val="bg1"/>
                </a:solidFill>
              </a:rPr>
              <a:t>C6</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MY" altLang="en-US" smtClean="0"/>
          </a:p>
        </p:txBody>
      </p:sp>
      <p:sp>
        <p:nvSpPr>
          <p:cNvPr id="14339" name="Content Placeholder 2"/>
          <p:cNvSpPr>
            <a:spLocks noGrp="1"/>
          </p:cNvSpPr>
          <p:nvPr>
            <p:ph sz="half" idx="1"/>
          </p:nvPr>
        </p:nvSpPr>
        <p:spPr/>
        <p:txBody>
          <a:bodyPr/>
          <a:lstStyle/>
          <a:p>
            <a:endParaRPr lang="en-MY" altLang="en-US" smtClean="0"/>
          </a:p>
        </p:txBody>
      </p:sp>
      <p:sp>
        <p:nvSpPr>
          <p:cNvPr id="14340" name="Content Placeholder 3"/>
          <p:cNvSpPr>
            <a:spLocks noGrp="1"/>
          </p:cNvSpPr>
          <p:nvPr>
            <p:ph sz="half" idx="2"/>
          </p:nvPr>
        </p:nvSpPr>
        <p:spPr/>
        <p:txBody>
          <a:bodyPr/>
          <a:lstStyle/>
          <a:p>
            <a:endParaRPr lang="en-MY" altLang="en-US" smtClean="0"/>
          </a:p>
        </p:txBody>
      </p:sp>
      <p:pic>
        <p:nvPicPr>
          <p:cNvPr id="14341"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6" name="Rectangle 2"/>
          <p:cNvSpPr txBox="1">
            <a:spLocks noChangeArrowheads="1"/>
          </p:cNvSpPr>
          <p:nvPr/>
        </p:nvSpPr>
        <p:spPr bwMode="auto">
          <a:xfrm>
            <a:off x="381000" y="76200"/>
            <a:ext cx="8305800" cy="533400"/>
          </a:xfrm>
          <a:prstGeom prst="rect">
            <a:avLst/>
          </a:prstGeom>
          <a:noFill/>
          <a:ln w="9525">
            <a:noFill/>
            <a:miter lim="800000"/>
            <a:headEnd/>
            <a:tailEnd/>
          </a:ln>
        </p:spPr>
        <p:txBody>
          <a:bodyPr anchor="ctr"/>
          <a:lstStyle/>
          <a:p>
            <a:pPr algn="ctr" eaLnBrk="1" hangingPunct="1">
              <a:defRPr/>
            </a:pPr>
            <a:r>
              <a:rPr lang="en-US" sz="2400" b="1" kern="0" dirty="0" err="1">
                <a:solidFill>
                  <a:srgbClr val="0000FF"/>
                </a:solidFill>
                <a:latin typeface="Times New Roman" pitchFamily="18" charset="0"/>
                <a:ea typeface="+mj-ea"/>
                <a:cs typeface="Times New Roman" pitchFamily="18" charset="0"/>
              </a:rPr>
              <a:t>BÀI</a:t>
            </a:r>
            <a:r>
              <a:rPr lang="en-US" sz="2400" b="1" kern="0" dirty="0">
                <a:solidFill>
                  <a:srgbClr val="0000FF"/>
                </a:solidFill>
                <a:latin typeface="Times New Roman" pitchFamily="18" charset="0"/>
                <a:ea typeface="+mj-ea"/>
                <a:cs typeface="Times New Roman" pitchFamily="18" charset="0"/>
              </a:rPr>
              <a:t> 19. </a:t>
            </a:r>
            <a:r>
              <a:rPr lang="en-US" sz="2400" b="1" kern="0" dirty="0" err="1">
                <a:solidFill>
                  <a:srgbClr val="0000FF"/>
                </a:solidFill>
                <a:latin typeface="Times New Roman" pitchFamily="18" charset="0"/>
                <a:ea typeface="+mj-ea"/>
                <a:cs typeface="Times New Roman" pitchFamily="18" charset="0"/>
              </a:rPr>
              <a:t>SỰ</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NỞ</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VÌ</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NHIỆT</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CỦA</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CHẤT</a:t>
            </a:r>
            <a:r>
              <a:rPr lang="en-US" sz="2400" b="1" kern="0" dirty="0">
                <a:solidFill>
                  <a:srgbClr val="0000FF"/>
                </a:solidFill>
                <a:latin typeface="Times New Roman" pitchFamily="18" charset="0"/>
                <a:ea typeface="+mj-ea"/>
                <a:cs typeface="Times New Roman" pitchFamily="18" charset="0"/>
              </a:rPr>
              <a:t> </a:t>
            </a:r>
            <a:r>
              <a:rPr lang="en-US" sz="2400" b="1" kern="0" dirty="0" err="1">
                <a:solidFill>
                  <a:srgbClr val="0000FF"/>
                </a:solidFill>
                <a:latin typeface="Times New Roman" pitchFamily="18" charset="0"/>
                <a:ea typeface="+mj-ea"/>
                <a:cs typeface="Times New Roman" pitchFamily="18" charset="0"/>
              </a:rPr>
              <a:t>LỎNG</a:t>
            </a:r>
            <a:endParaRPr lang="en-US" sz="2400" b="1" kern="0" dirty="0">
              <a:solidFill>
                <a:srgbClr val="0000FF"/>
              </a:solidFill>
              <a:latin typeface="Times New Roman" pitchFamily="18" charset="0"/>
              <a:ea typeface="+mj-ea"/>
              <a:cs typeface="Times New Roman" pitchFamily="18" charset="0"/>
            </a:endParaRPr>
          </a:p>
        </p:txBody>
      </p:sp>
      <p:sp>
        <p:nvSpPr>
          <p:cNvPr id="7" name="Rectangle 3"/>
          <p:cNvSpPr txBox="1">
            <a:spLocks noChangeArrowheads="1"/>
          </p:cNvSpPr>
          <p:nvPr/>
        </p:nvSpPr>
        <p:spPr bwMode="auto">
          <a:xfrm>
            <a:off x="38100" y="590550"/>
            <a:ext cx="2209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a:latin typeface="Times New Roman" pitchFamily="18" charset="0"/>
                <a:cs typeface="Times New Roman" pitchFamily="18" charset="0"/>
              </a:rPr>
              <a:t>1. Làm thí nghiệm</a:t>
            </a:r>
          </a:p>
          <a:p>
            <a:pPr marL="342900" indent="-342900" eaLnBrk="1" hangingPunct="1">
              <a:spcBef>
                <a:spcPct val="20000"/>
              </a:spcBef>
              <a:defRPr/>
            </a:pPr>
            <a:r>
              <a:rPr lang="en-US" sz="2000" b="1" u="sng" kern="0">
                <a:latin typeface="Times New Roman" pitchFamily="18" charset="0"/>
                <a:cs typeface="Times New Roman" pitchFamily="18" charset="0"/>
              </a:rPr>
              <a:t>2. Trả lời câu hỏi</a:t>
            </a:r>
          </a:p>
          <a:p>
            <a:pPr marL="342900" indent="-342900" eaLnBrk="1" hangingPunct="1">
              <a:spcBef>
                <a:spcPct val="20000"/>
              </a:spcBef>
              <a:defRPr/>
            </a:pPr>
            <a:r>
              <a:rPr lang="en-US" sz="2000" b="1" u="sng" kern="0">
                <a:latin typeface="Times New Roman" pitchFamily="18" charset="0"/>
                <a:cs typeface="Times New Roman" pitchFamily="18" charset="0"/>
              </a:rPr>
              <a:t>3. Rút ra kết luận</a:t>
            </a:r>
          </a:p>
          <a:p>
            <a:pPr marL="342900" indent="-342900" eaLnBrk="1" hangingPunct="1">
              <a:spcBef>
                <a:spcPct val="20000"/>
              </a:spcBef>
              <a:defRPr/>
            </a:pPr>
            <a:r>
              <a:rPr lang="en-US" sz="2000" b="1" u="sng" kern="0">
                <a:latin typeface="Times New Roman" pitchFamily="18" charset="0"/>
                <a:cs typeface="Times New Roman" pitchFamily="18" charset="0"/>
              </a:rPr>
              <a:t>4. Vân dụng</a:t>
            </a:r>
          </a:p>
          <a:p>
            <a:pPr marL="342900" indent="-342900" eaLnBrk="1" hangingPunct="1">
              <a:spcBef>
                <a:spcPct val="20000"/>
              </a:spcBef>
              <a:defRPr/>
            </a:pPr>
            <a:r>
              <a:rPr lang="en-US" sz="2000" b="1" kern="0">
                <a:latin typeface="Times New Roman" pitchFamily="18" charset="0"/>
                <a:cs typeface="Times New Roman" pitchFamily="18" charset="0"/>
                <a:sym typeface="Wingdings 2" pitchFamily="18" charset="2"/>
              </a:rPr>
              <a:t> Ghi nhớ</a:t>
            </a:r>
          </a:p>
          <a:p>
            <a:pPr marL="342900" indent="-342900" eaLnBrk="1" hangingPunct="1">
              <a:spcBef>
                <a:spcPct val="20000"/>
              </a:spcBef>
              <a:defRPr/>
            </a:pPr>
            <a:endParaRPr lang="en-US" sz="2000" b="1" kern="0">
              <a:latin typeface="Times New Roman" pitchFamily="18" charset="0"/>
              <a:cs typeface="Times New Roman" pitchFamily="18" charset="0"/>
            </a:endParaRPr>
          </a:p>
        </p:txBody>
      </p:sp>
      <p:sp>
        <p:nvSpPr>
          <p:cNvPr id="8" name="Rectangle 4"/>
          <p:cNvSpPr txBox="1">
            <a:spLocks noChangeArrowheads="1"/>
          </p:cNvSpPr>
          <p:nvPr/>
        </p:nvSpPr>
        <p:spPr bwMode="auto">
          <a:xfrm>
            <a:off x="2362200" y="590550"/>
            <a:ext cx="6781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400" b="1" kern="0" dirty="0">
                <a:solidFill>
                  <a:srgbClr val="0000FF"/>
                </a:solidFill>
                <a:latin typeface="Times New Roman" pitchFamily="18" charset="0"/>
                <a:cs typeface="Times New Roman" pitchFamily="18" charset="0"/>
                <a:sym typeface="Webdings" pitchFamily="18" charset="2"/>
              </a:rPr>
              <a:t></a:t>
            </a:r>
            <a:r>
              <a:rPr lang="en-US" sz="2400" b="1" kern="0" dirty="0">
                <a:solidFill>
                  <a:srgbClr val="0000FF"/>
                </a:solidFill>
                <a:latin typeface="Times New Roman" pitchFamily="18" charset="0"/>
                <a:cs typeface="Times New Roman" pitchFamily="18" charset="0"/>
              </a:rPr>
              <a:t> 1. </a:t>
            </a:r>
            <a:r>
              <a:rPr lang="en-US" sz="2400" b="1" kern="0" dirty="0" err="1">
                <a:solidFill>
                  <a:srgbClr val="0000FF"/>
                </a:solidFill>
                <a:latin typeface="Times New Roman" pitchFamily="18" charset="0"/>
                <a:cs typeface="Times New Roman" pitchFamily="18" charset="0"/>
              </a:rPr>
              <a:t>Làm</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thí</a:t>
            </a:r>
            <a:r>
              <a:rPr lang="en-US" sz="2400" b="1" kern="0" dirty="0">
                <a:solidFill>
                  <a:srgbClr val="0000FF"/>
                </a:solidFill>
                <a:latin typeface="Times New Roman" pitchFamily="18" charset="0"/>
                <a:cs typeface="Times New Roman" pitchFamily="18" charset="0"/>
              </a:rPr>
              <a:t> </a:t>
            </a:r>
            <a:r>
              <a:rPr lang="en-US" sz="2400" b="1" kern="0" dirty="0" err="1">
                <a:solidFill>
                  <a:srgbClr val="0000FF"/>
                </a:solidFill>
                <a:latin typeface="Times New Roman" pitchFamily="18" charset="0"/>
                <a:cs typeface="Times New Roman" pitchFamily="18" charset="0"/>
              </a:rPr>
              <a:t>nghiệm</a:t>
            </a:r>
            <a:endParaRPr lang="en-US" sz="24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r>
              <a:rPr lang="en-US" sz="2400" b="1" kern="0" dirty="0">
                <a:solidFill>
                  <a:srgbClr val="0000FF"/>
                </a:solidFill>
                <a:latin typeface="Times New Roman" pitchFamily="18" charset="0"/>
                <a:cs typeface="Times New Roman" pitchFamily="18" charset="0"/>
                <a:sym typeface="Wingdings 2" pitchFamily="18" charset="2"/>
              </a:rPr>
              <a:t></a:t>
            </a:r>
            <a:r>
              <a:rPr lang="en-US" sz="2400" kern="0" dirty="0">
                <a:latin typeface="Times New Roman" pitchFamily="18" charset="0"/>
                <a:cs typeface="Times New Roman" pitchFamily="18" charset="0"/>
                <a:sym typeface="Wingdings" pitchFamily="2" charset="2"/>
              </a:rPr>
              <a:t> </a:t>
            </a:r>
            <a:r>
              <a:rPr lang="en-US" sz="2400" b="1" kern="0" dirty="0">
                <a:solidFill>
                  <a:srgbClr val="0000FF"/>
                </a:solidFill>
                <a:latin typeface="Times New Roman" pitchFamily="18" charset="0"/>
                <a:cs typeface="Times New Roman" pitchFamily="18" charset="0"/>
                <a:sym typeface="Wingdings" pitchFamily="2" charset="2"/>
              </a:rPr>
              <a:t>2. </a:t>
            </a:r>
            <a:r>
              <a:rPr lang="en-US" sz="2400" b="1" kern="0" dirty="0" err="1">
                <a:solidFill>
                  <a:srgbClr val="0000FF"/>
                </a:solidFill>
                <a:latin typeface="Times New Roman" pitchFamily="18" charset="0"/>
                <a:cs typeface="Times New Roman" pitchFamily="18" charset="0"/>
                <a:sym typeface="Wingdings" pitchFamily="2" charset="2"/>
              </a:rPr>
              <a:t>Trả</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lời</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câu</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hỏi</a:t>
            </a:r>
            <a:r>
              <a:rPr lang="en-US" sz="2400" b="1" kern="0" dirty="0">
                <a:solidFill>
                  <a:srgbClr val="0000FF"/>
                </a:solidFill>
                <a:latin typeface="Times New Roman" pitchFamily="18" charset="0"/>
                <a:cs typeface="Times New Roman" pitchFamily="18" charset="0"/>
                <a:sym typeface="Wingdings" pitchFamily="2" charset="2"/>
              </a:rPr>
              <a:t> </a:t>
            </a:r>
          </a:p>
          <a:p>
            <a:pPr marL="342900" indent="-342900" eaLnBrk="1" hangingPunct="1">
              <a:spcBef>
                <a:spcPct val="15000"/>
              </a:spcBef>
              <a:buFont typeface="Wingdings 2" pitchFamily="18" charset="2"/>
              <a:buChar char=""/>
              <a:defRPr/>
            </a:pPr>
            <a:r>
              <a:rPr lang="en-US" sz="2400" b="1" kern="0" dirty="0">
                <a:solidFill>
                  <a:srgbClr val="0000FF"/>
                </a:solidFill>
                <a:latin typeface="Times New Roman" pitchFamily="18" charset="0"/>
                <a:cs typeface="Times New Roman" pitchFamily="18" charset="0"/>
                <a:sym typeface="Wingdings" pitchFamily="2" charset="2"/>
              </a:rPr>
              <a:t>3. </a:t>
            </a:r>
            <a:r>
              <a:rPr lang="en-US" sz="2400" b="1" kern="0" dirty="0" err="1">
                <a:solidFill>
                  <a:srgbClr val="0000FF"/>
                </a:solidFill>
                <a:latin typeface="Times New Roman" pitchFamily="18" charset="0"/>
                <a:cs typeface="Times New Roman" pitchFamily="18" charset="0"/>
                <a:sym typeface="Wingdings" pitchFamily="2" charset="2"/>
              </a:rPr>
              <a:t>Rút</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ra</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kết</a:t>
            </a:r>
            <a:r>
              <a:rPr lang="en-US" sz="2400" b="1" kern="0" dirty="0">
                <a:solidFill>
                  <a:srgbClr val="0000FF"/>
                </a:solidFill>
                <a:latin typeface="Times New Roman" pitchFamily="18" charset="0"/>
                <a:cs typeface="Times New Roman" pitchFamily="18" charset="0"/>
                <a:sym typeface="Wingdings" pitchFamily="2" charset="2"/>
              </a:rPr>
              <a:t> </a:t>
            </a:r>
            <a:r>
              <a:rPr lang="en-US" sz="2400" b="1" kern="0" dirty="0" err="1">
                <a:solidFill>
                  <a:srgbClr val="0000FF"/>
                </a:solidFill>
                <a:latin typeface="Times New Roman" pitchFamily="18" charset="0"/>
                <a:cs typeface="Times New Roman" pitchFamily="18" charset="0"/>
                <a:sym typeface="Wingdings" pitchFamily="2" charset="2"/>
              </a:rPr>
              <a:t>luận</a:t>
            </a:r>
            <a:endParaRPr lang="en-US" sz="2400" b="1" kern="0" dirty="0">
              <a:solidFill>
                <a:srgbClr val="0000FF"/>
              </a:solidFill>
              <a:latin typeface="Times New Roman" pitchFamily="18" charset="0"/>
              <a:cs typeface="Times New Roman" pitchFamily="18" charset="0"/>
              <a:sym typeface="Wingdings" pitchFamily="2" charset="2"/>
            </a:endParaRPr>
          </a:p>
          <a:p>
            <a:pPr marL="342900" indent="-342900" eaLnBrk="1" hangingPunct="1">
              <a:spcBef>
                <a:spcPct val="15000"/>
              </a:spcBef>
              <a:buFont typeface="Wingdings 2" pitchFamily="18" charset="2"/>
              <a:buNone/>
              <a:defRPr/>
            </a:pPr>
            <a:r>
              <a:rPr lang="en-US" sz="2400" b="1" kern="0" dirty="0">
                <a:solidFill>
                  <a:srgbClr val="0000FF"/>
                </a:solidFill>
                <a:latin typeface="Times New Roman" pitchFamily="18" charset="0"/>
                <a:cs typeface="Times New Roman" pitchFamily="18" charset="0"/>
                <a:sym typeface="Wingdings 3" pitchFamily="18" charset="2"/>
              </a:rPr>
              <a:t> 4. </a:t>
            </a:r>
            <a:r>
              <a:rPr lang="en-US" sz="2400" b="1" kern="0" dirty="0" err="1">
                <a:solidFill>
                  <a:srgbClr val="0000FF"/>
                </a:solidFill>
                <a:latin typeface="Times New Roman" pitchFamily="18" charset="0"/>
                <a:cs typeface="Times New Roman" pitchFamily="18" charset="0"/>
                <a:sym typeface="Wingdings 3" pitchFamily="18" charset="2"/>
              </a:rPr>
              <a:t>Vận</a:t>
            </a:r>
            <a:r>
              <a:rPr lang="en-US" sz="2400" b="1" kern="0" dirty="0">
                <a:solidFill>
                  <a:srgbClr val="0000FF"/>
                </a:solidFill>
                <a:latin typeface="Times New Roman" pitchFamily="18" charset="0"/>
                <a:cs typeface="Times New Roman" pitchFamily="18" charset="0"/>
                <a:sym typeface="Wingdings 3" pitchFamily="18" charset="2"/>
              </a:rPr>
              <a:t> </a:t>
            </a:r>
            <a:r>
              <a:rPr lang="en-US" sz="2400" b="1" kern="0" dirty="0" err="1">
                <a:solidFill>
                  <a:srgbClr val="0000FF"/>
                </a:solidFill>
                <a:latin typeface="Times New Roman" pitchFamily="18" charset="0"/>
                <a:cs typeface="Times New Roman" pitchFamily="18" charset="0"/>
                <a:sym typeface="Wingdings 3" pitchFamily="18" charset="2"/>
              </a:rPr>
              <a:t>dụng</a:t>
            </a:r>
            <a:endParaRPr lang="en-US" sz="2400" b="1" kern="0" dirty="0">
              <a:solidFill>
                <a:srgbClr val="0000FF"/>
              </a:solidFill>
              <a:latin typeface="Times New Roman" pitchFamily="18" charset="0"/>
              <a:cs typeface="Times New Roman" pitchFamily="18" charset="0"/>
              <a:sym typeface="Wingdings 3" pitchFamily="18" charset="2"/>
            </a:endParaRPr>
          </a:p>
          <a:p>
            <a:pPr marL="342900" indent="-342900" eaLnBrk="1" hangingPunct="1">
              <a:spcBef>
                <a:spcPct val="15000"/>
              </a:spcBef>
              <a:defRPr/>
            </a:pPr>
            <a:endParaRPr lang="en-US" sz="2400" b="1" kern="0" dirty="0">
              <a:solidFill>
                <a:srgbClr val="0000FF"/>
              </a:solidFill>
              <a:latin typeface="+mn-lt"/>
              <a:cs typeface="+mn-cs"/>
              <a:sym typeface="Wingdings" pitchFamily="2" charset="2"/>
            </a:endParaRPr>
          </a:p>
          <a:p>
            <a:pPr marL="342900" indent="-342900" eaLnBrk="1" hangingPunct="1">
              <a:spcBef>
                <a:spcPct val="15000"/>
              </a:spcBef>
              <a:defRPr/>
            </a:pPr>
            <a:r>
              <a:rPr lang="en-US" sz="3200" b="1" kern="0" dirty="0">
                <a:latin typeface="+mn-lt"/>
                <a:cs typeface="+mn-cs"/>
                <a:sym typeface="Wingdings" pitchFamily="2" charset="2"/>
              </a:rPr>
              <a:t>  </a:t>
            </a:r>
          </a:p>
        </p:txBody>
      </p:sp>
      <p:sp>
        <p:nvSpPr>
          <p:cNvPr id="9" name="Text Box 9"/>
          <p:cNvSpPr txBox="1">
            <a:spLocks noChangeArrowheads="1"/>
          </p:cNvSpPr>
          <p:nvPr/>
        </p:nvSpPr>
        <p:spPr bwMode="auto">
          <a:xfrm>
            <a:off x="2438400" y="2544763"/>
            <a:ext cx="6705600" cy="1570037"/>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sym typeface="Wingdings 2" pitchFamily="18" charset="2"/>
              </a:rPr>
              <a:t> </a:t>
            </a:r>
            <a:r>
              <a:rPr lang="en-US" altLang="en-US" sz="2400" b="1">
                <a:latin typeface="Times New Roman" pitchFamily="18" charset="0"/>
                <a:cs typeface="Times New Roman" pitchFamily="18" charset="0"/>
              </a:rPr>
              <a:t>Ghi nhớ :</a:t>
            </a:r>
          </a:p>
          <a:p>
            <a:pPr eaLnBrk="1" hangingPunct="1">
              <a:spcBef>
                <a:spcPct val="50000"/>
              </a:spcBef>
              <a:buFont typeface="Wingdings 2" pitchFamily="18" charset="2"/>
              <a:buChar char=""/>
            </a:pPr>
            <a:r>
              <a:rPr lang="en-US" altLang="en-US" sz="2400" b="1">
                <a:solidFill>
                  <a:srgbClr val="0000FF"/>
                </a:solidFill>
                <a:latin typeface="Times New Roman" pitchFamily="18" charset="0"/>
                <a:cs typeface="Times New Roman" pitchFamily="18" charset="0"/>
                <a:sym typeface="Wingdings 2" pitchFamily="18" charset="2"/>
              </a:rPr>
              <a:t> Chất lỏng </a:t>
            </a:r>
            <a:r>
              <a:rPr lang="en-US" altLang="en-US" sz="2400" b="1">
                <a:solidFill>
                  <a:srgbClr val="FF0000"/>
                </a:solidFill>
                <a:latin typeface="Times New Roman" pitchFamily="18" charset="0"/>
                <a:cs typeface="Times New Roman" pitchFamily="18" charset="0"/>
                <a:sym typeface="Wingdings 2" pitchFamily="18" charset="2"/>
              </a:rPr>
              <a:t>nở ra </a:t>
            </a:r>
            <a:r>
              <a:rPr lang="en-US" altLang="en-US" sz="2400" b="1">
                <a:solidFill>
                  <a:srgbClr val="0000FF"/>
                </a:solidFill>
                <a:latin typeface="Times New Roman" pitchFamily="18" charset="0"/>
                <a:cs typeface="Times New Roman" pitchFamily="18" charset="0"/>
                <a:sym typeface="Wingdings 2" pitchFamily="18" charset="2"/>
              </a:rPr>
              <a:t>khi </a:t>
            </a:r>
            <a:r>
              <a:rPr lang="en-US" altLang="en-US" sz="2400" b="1">
                <a:solidFill>
                  <a:srgbClr val="FF0000"/>
                </a:solidFill>
                <a:latin typeface="Times New Roman" pitchFamily="18" charset="0"/>
                <a:cs typeface="Times New Roman" pitchFamily="18" charset="0"/>
                <a:sym typeface="Wingdings 2" pitchFamily="18" charset="2"/>
              </a:rPr>
              <a:t>nóng lên</a:t>
            </a:r>
            <a:r>
              <a:rPr lang="en-US" altLang="en-US" sz="2400" b="1">
                <a:solidFill>
                  <a:srgbClr val="0000FF"/>
                </a:solidFill>
                <a:latin typeface="Times New Roman" pitchFamily="18" charset="0"/>
                <a:cs typeface="Times New Roman" pitchFamily="18" charset="0"/>
                <a:sym typeface="Wingdings 2" pitchFamily="18" charset="2"/>
              </a:rPr>
              <a:t>, </a:t>
            </a:r>
            <a:r>
              <a:rPr lang="en-US" altLang="en-US" sz="2400" b="1">
                <a:solidFill>
                  <a:srgbClr val="FF0000"/>
                </a:solidFill>
                <a:latin typeface="Times New Roman" pitchFamily="18" charset="0"/>
                <a:cs typeface="Times New Roman" pitchFamily="18" charset="0"/>
                <a:sym typeface="Wingdings 2" pitchFamily="18" charset="2"/>
              </a:rPr>
              <a:t>co lại </a:t>
            </a:r>
            <a:r>
              <a:rPr lang="en-US" altLang="en-US" sz="2400" b="1">
                <a:solidFill>
                  <a:srgbClr val="0000FF"/>
                </a:solidFill>
                <a:latin typeface="Times New Roman" pitchFamily="18" charset="0"/>
                <a:cs typeface="Times New Roman" pitchFamily="18" charset="0"/>
                <a:sym typeface="Wingdings 2" pitchFamily="18" charset="2"/>
              </a:rPr>
              <a:t>khi </a:t>
            </a:r>
            <a:r>
              <a:rPr lang="en-US" altLang="en-US" sz="2400" b="1">
                <a:solidFill>
                  <a:srgbClr val="FF0000"/>
                </a:solidFill>
                <a:latin typeface="Times New Roman" pitchFamily="18" charset="0"/>
                <a:cs typeface="Times New Roman" pitchFamily="18" charset="0"/>
                <a:sym typeface="Wingdings 2" pitchFamily="18" charset="2"/>
              </a:rPr>
              <a:t>lạnh đi.</a:t>
            </a:r>
          </a:p>
          <a:p>
            <a:pPr eaLnBrk="1" hangingPunct="1">
              <a:spcBef>
                <a:spcPct val="50000"/>
              </a:spcBef>
              <a:buFont typeface="Wingdings 2" pitchFamily="18" charset="2"/>
              <a:buChar char=""/>
            </a:pPr>
            <a:r>
              <a:rPr lang="en-US" altLang="en-US" sz="2400">
                <a:solidFill>
                  <a:srgbClr val="0000FF"/>
                </a:solidFill>
                <a:latin typeface="Times New Roman" pitchFamily="18" charset="0"/>
                <a:cs typeface="Times New Roman" pitchFamily="18" charset="0"/>
                <a:sym typeface="Wingdings 2" pitchFamily="18" charset="2"/>
              </a:rPr>
              <a:t> </a:t>
            </a:r>
            <a:r>
              <a:rPr lang="en-US" altLang="en-US" sz="2400" b="1">
                <a:solidFill>
                  <a:srgbClr val="0000FF"/>
                </a:solidFill>
                <a:latin typeface="Times New Roman" pitchFamily="18" charset="0"/>
                <a:cs typeface="Times New Roman" pitchFamily="18" charset="0"/>
                <a:sym typeface="Wingdings 2" pitchFamily="18" charset="2"/>
              </a:rPr>
              <a:t>Các chất lỏng </a:t>
            </a:r>
            <a:r>
              <a:rPr lang="en-US" altLang="en-US" sz="2400" b="1">
                <a:solidFill>
                  <a:srgbClr val="FF0000"/>
                </a:solidFill>
                <a:latin typeface="Times New Roman" pitchFamily="18" charset="0"/>
                <a:cs typeface="Times New Roman" pitchFamily="18" charset="0"/>
                <a:sym typeface="Wingdings 2" pitchFamily="18" charset="2"/>
              </a:rPr>
              <a:t>khác nhau </a:t>
            </a:r>
            <a:r>
              <a:rPr lang="en-US" altLang="en-US" sz="2400" b="1">
                <a:solidFill>
                  <a:srgbClr val="0000FF"/>
                </a:solidFill>
                <a:latin typeface="Times New Roman" pitchFamily="18" charset="0"/>
                <a:cs typeface="Times New Roman" pitchFamily="18" charset="0"/>
                <a:sym typeface="Wingdings 2" pitchFamily="18" charset="2"/>
              </a:rPr>
              <a:t>nở vì nhiệt </a:t>
            </a:r>
            <a:r>
              <a:rPr lang="en-US" altLang="en-US" sz="2400" b="1">
                <a:solidFill>
                  <a:srgbClr val="FF0000"/>
                </a:solidFill>
                <a:latin typeface="Times New Roman" pitchFamily="18" charset="0"/>
                <a:cs typeface="Times New Roman" pitchFamily="18" charset="0"/>
                <a:sym typeface="Wingdings 2" pitchFamily="18" charset="2"/>
              </a:rPr>
              <a:t>khác nhau.</a:t>
            </a:r>
          </a:p>
        </p:txBody>
      </p:sp>
      <p:sp>
        <p:nvSpPr>
          <p:cNvPr id="10" name="Text Box 10"/>
          <p:cNvSpPr txBox="1">
            <a:spLocks noChangeArrowheads="1"/>
          </p:cNvSpPr>
          <p:nvPr/>
        </p:nvSpPr>
        <p:spPr bwMode="auto">
          <a:xfrm>
            <a:off x="76200" y="2514600"/>
            <a:ext cx="2133600" cy="1938338"/>
          </a:xfrm>
          <a:prstGeom prst="rect">
            <a:avLst/>
          </a:prstGeom>
          <a:noFill/>
          <a:ln w="9525">
            <a:noFill/>
            <a:miter lim="800000"/>
            <a:headEnd/>
            <a:tailEnd/>
          </a:ln>
        </p:spPr>
        <p:txBody>
          <a:bodyPr>
            <a:spAutoFit/>
          </a:bodyPr>
          <a:lstStyle/>
          <a:p>
            <a:pPr algn="just" eaLnBrk="1" hangingPunct="1"/>
            <a:r>
              <a:rPr lang="en-US" altLang="en-US" sz="2000">
                <a:latin typeface="Times New Roman" pitchFamily="18" charset="0"/>
                <a:sym typeface="Wingdings 2" pitchFamily="18" charset="2"/>
              </a:rPr>
              <a:t>  </a:t>
            </a:r>
            <a:r>
              <a:rPr lang="en-US" altLang="en-US" sz="2000" b="1">
                <a:latin typeface="Times New Roman" pitchFamily="18" charset="0"/>
                <a:sym typeface="Wingdings 2" pitchFamily="18" charset="2"/>
              </a:rPr>
              <a:t>Chất lỏng nở ra khi nóng lên, co lại khi lạnh đi.</a:t>
            </a:r>
          </a:p>
          <a:p>
            <a:pPr algn="just" eaLnBrk="1" hangingPunct="1"/>
            <a:r>
              <a:rPr lang="en-US" altLang="en-US" sz="2000">
                <a:latin typeface="Times New Roman" pitchFamily="18" charset="0"/>
                <a:sym typeface="Wingdings 2" pitchFamily="18" charset="2"/>
              </a:rPr>
              <a:t>  </a:t>
            </a:r>
            <a:r>
              <a:rPr lang="en-US" altLang="en-US" sz="2000" b="1">
                <a:latin typeface="Times New Roman" pitchFamily="18" charset="0"/>
                <a:sym typeface="Wingdings 2" pitchFamily="18" charset="2"/>
              </a:rPr>
              <a:t>Các chất lỏng khác nhau  nở vì nhiệt khác nhau. </a:t>
            </a:r>
          </a:p>
        </p:txBody>
      </p:sp>
      <p:sp>
        <p:nvSpPr>
          <p:cNvPr id="11" name="TextBox 10">
            <a:hlinkClick r:id="rId5" action="ppaction://hlinkfile"/>
          </p:cNvPr>
          <p:cNvSpPr txBox="1">
            <a:spLocks noChangeArrowheads="1"/>
          </p:cNvSpPr>
          <p:nvPr/>
        </p:nvSpPr>
        <p:spPr bwMode="auto">
          <a:xfrm>
            <a:off x="2590800" y="4191000"/>
            <a:ext cx="2209800" cy="369888"/>
          </a:xfrm>
          <a:prstGeom prst="rect">
            <a:avLst/>
          </a:prstGeom>
          <a:noFill/>
          <a:ln w="9525">
            <a:noFill/>
            <a:miter lim="800000"/>
            <a:headEnd/>
            <a:tailEnd/>
          </a:ln>
        </p:spPr>
        <p:txBody>
          <a:bodyPr>
            <a:spAutoFit/>
          </a:bodyPr>
          <a:lstStyle/>
          <a:p>
            <a:pPr eaLnBrk="1" hangingPunct="1"/>
            <a:r>
              <a:rPr lang="en-US" altLang="en-US" b="1" u="sng">
                <a:solidFill>
                  <a:srgbClr val="FF0000"/>
                </a:solidFill>
              </a:rPr>
              <a:t>Bài tập vận dụng</a:t>
            </a:r>
            <a:endParaRPr lang="en-MY" altLang="en-US" b="1" u="sng">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nodeType="afterGroup">
                            <p:stCondLst>
                              <p:cond delay="4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 calcmode="lin" valueType="num">
                                      <p:cBhvr>
                                        <p:cTn id="1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endParaRPr lang="vi-VN" altLang="en-US" smtClean="0"/>
          </a:p>
        </p:txBody>
      </p:sp>
      <p:sp>
        <p:nvSpPr>
          <p:cNvPr id="16387" name="Rectangle 3"/>
          <p:cNvSpPr>
            <a:spLocks noGrp="1" noChangeArrowheads="1"/>
          </p:cNvSpPr>
          <p:nvPr>
            <p:ph type="body" idx="4294967295"/>
          </p:nvPr>
        </p:nvSpPr>
        <p:spPr/>
        <p:txBody>
          <a:bodyPr/>
          <a:lstStyle/>
          <a:p>
            <a:pPr eaLnBrk="1" hangingPunct="1"/>
            <a:endParaRPr lang="vi-VN" altLang="en-US" smtClean="0"/>
          </a:p>
        </p:txBody>
      </p:sp>
      <p:pic>
        <p:nvPicPr>
          <p:cNvPr id="16388" name="Picture 4"/>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rgbClr val="99CC00"/>
            </a:solidFill>
            <a:miter lim="800000"/>
            <a:headEnd/>
            <a:tailEnd/>
          </a:ln>
        </p:spPr>
      </p:pic>
      <p:sp>
        <p:nvSpPr>
          <p:cNvPr id="16389" name="AutoShape 5"/>
          <p:cNvSpPr>
            <a:spLocks noChangeArrowheads="1"/>
          </p:cNvSpPr>
          <p:nvPr/>
        </p:nvSpPr>
        <p:spPr bwMode="auto">
          <a:xfrm>
            <a:off x="533400" y="-76200"/>
            <a:ext cx="8382000" cy="838200"/>
          </a:xfrm>
          <a:prstGeom prst="ribbon">
            <a:avLst>
              <a:gd name="adj1" fmla="val 12500"/>
              <a:gd name="adj2" fmla="val 50000"/>
            </a:avLst>
          </a:prstGeom>
          <a:solidFill>
            <a:srgbClr val="FFFF99"/>
          </a:solidFill>
          <a:ln w="38100">
            <a:solidFill>
              <a:srgbClr val="66FF33"/>
            </a:solidFill>
            <a:round/>
            <a:headEnd/>
            <a:tailEnd/>
          </a:ln>
        </p:spPr>
        <p:txBody>
          <a:bodyPr wrap="none" anchor="ctr"/>
          <a:lstStyle/>
          <a:p>
            <a:pPr algn="ctr" eaLnBrk="1" hangingPunct="1"/>
            <a:r>
              <a:rPr lang="en-US" altLang="en-US" sz="2800" b="1">
                <a:solidFill>
                  <a:srgbClr val="FF0000"/>
                </a:solidFill>
              </a:rPr>
              <a:t>CÓ THỂ EM CHƯA BIẾT</a:t>
            </a:r>
          </a:p>
        </p:txBody>
      </p:sp>
      <p:sp>
        <p:nvSpPr>
          <p:cNvPr id="16390" name="Text Box 6"/>
          <p:cNvSpPr txBox="1">
            <a:spLocks noChangeArrowheads="1"/>
          </p:cNvSpPr>
          <p:nvPr/>
        </p:nvSpPr>
        <p:spPr bwMode="auto">
          <a:xfrm>
            <a:off x="0" y="609600"/>
            <a:ext cx="9144000" cy="2654300"/>
          </a:xfrm>
          <a:prstGeom prst="rect">
            <a:avLst/>
          </a:prstGeom>
          <a:solidFill>
            <a:srgbClr val="003399"/>
          </a:solidFill>
          <a:ln w="9525">
            <a:noFill/>
            <a:miter lim="800000"/>
            <a:headEnd/>
            <a:tailEnd/>
          </a:ln>
        </p:spPr>
        <p:txBody>
          <a:bodyPr>
            <a:spAutoFit/>
          </a:bodyPr>
          <a:lstStyle/>
          <a:p>
            <a:pPr eaLnBrk="1" hangingPunct="1">
              <a:spcBef>
                <a:spcPct val="50000"/>
              </a:spcBef>
            </a:pPr>
            <a:r>
              <a:rPr lang="en-US" altLang="en-US" sz="2800" b="1">
                <a:solidFill>
                  <a:schemeClr val="bg1"/>
                </a:solidFill>
                <a:sym typeface="Wingdings" pitchFamily="2" charset="2"/>
              </a:rPr>
              <a:t> </a:t>
            </a:r>
            <a:r>
              <a:rPr lang="en-US" altLang="en-US" sz="2800" b="1">
                <a:solidFill>
                  <a:schemeClr val="bg1"/>
                </a:solidFill>
              </a:rPr>
              <a:t>Sự nở vì nhiệt của nước rất đặc biệt. Khi tăng nhiệt độ từ 0</a:t>
            </a:r>
            <a:r>
              <a:rPr lang="en-US" altLang="en-US" sz="2800" b="1" baseline="30000">
                <a:solidFill>
                  <a:schemeClr val="bg1"/>
                </a:solidFill>
              </a:rPr>
              <a:t>o</a:t>
            </a:r>
            <a:r>
              <a:rPr lang="en-US" altLang="en-US" sz="2800" b="1">
                <a:solidFill>
                  <a:schemeClr val="bg1"/>
                </a:solidFill>
              </a:rPr>
              <a:t>C đến 4</a:t>
            </a:r>
            <a:r>
              <a:rPr lang="en-US" altLang="en-US" sz="2800" b="1" baseline="30000">
                <a:solidFill>
                  <a:schemeClr val="bg1"/>
                </a:solidFill>
              </a:rPr>
              <a:t>o</a:t>
            </a:r>
            <a:r>
              <a:rPr lang="en-US" altLang="en-US" sz="2800" b="1">
                <a:solidFill>
                  <a:schemeClr val="bg1"/>
                </a:solidFill>
              </a:rPr>
              <a:t>C thì nước co lại, chứ không nở ra. Chỉ khi tăng nhiệt độ từ 4</a:t>
            </a:r>
            <a:r>
              <a:rPr lang="en-US" altLang="en-US" sz="2800" b="1" baseline="30000">
                <a:solidFill>
                  <a:schemeClr val="bg1"/>
                </a:solidFill>
              </a:rPr>
              <a:t>o</a:t>
            </a:r>
            <a:r>
              <a:rPr lang="en-US" altLang="en-US" sz="2800" b="1">
                <a:solidFill>
                  <a:schemeClr val="bg1"/>
                </a:solidFill>
              </a:rPr>
              <a:t>C trở lên, nước mới nở ra. nhưng với nhiệt độ dưới 4°C, </a:t>
            </a:r>
            <a:r>
              <a:rPr lang="nl-NL" altLang="en-US" sz="2800" b="1">
                <a:solidFill>
                  <a:schemeClr val="bg1"/>
                </a:solidFill>
              </a:rPr>
              <a:t>càng lạnh nươc càng nở ra</a:t>
            </a:r>
            <a:r>
              <a:rPr lang="en-US" altLang="en-US" sz="2800">
                <a:solidFill>
                  <a:schemeClr val="bg1"/>
                </a:solidFill>
              </a:rPr>
              <a:t> </a:t>
            </a:r>
            <a:r>
              <a:rPr lang="en-US" altLang="en-US" sz="2800" b="1">
                <a:solidFill>
                  <a:schemeClr val="bg1"/>
                </a:solidFill>
              </a:rPr>
              <a:t>Vì vậy, ở 4</a:t>
            </a:r>
            <a:r>
              <a:rPr lang="en-US" altLang="en-US" sz="2800" b="1" baseline="30000">
                <a:solidFill>
                  <a:schemeClr val="bg1"/>
                </a:solidFill>
              </a:rPr>
              <a:t>o</a:t>
            </a:r>
            <a:r>
              <a:rPr lang="en-US" altLang="en-US" sz="2800" b="1">
                <a:solidFill>
                  <a:schemeClr val="bg1"/>
                </a:solidFill>
              </a:rPr>
              <a:t>C nước có trọng lượng riêng lớn nhất.</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0" y="304800"/>
            <a:ext cx="9525000" cy="579438"/>
          </a:xfrm>
          <a:prstGeom prst="rect">
            <a:avLst/>
          </a:prstGeom>
          <a:noFill/>
          <a:ln w="9525">
            <a:noFill/>
            <a:miter lim="800000"/>
            <a:headEnd/>
            <a:tailEnd/>
          </a:ln>
        </p:spPr>
        <p:txBody>
          <a:bodyPr>
            <a:spAutoFit/>
          </a:bodyPr>
          <a:lstStyle/>
          <a:p>
            <a:pPr eaLnBrk="1" hangingPunct="1">
              <a:spcBef>
                <a:spcPct val="50000"/>
              </a:spcBef>
            </a:pPr>
            <a:endParaRPr lang="vi-VN" altLang="en-US" sz="3200" b="1">
              <a:solidFill>
                <a:srgbClr val="990099"/>
              </a:solidFill>
              <a:latin typeface="VNI-Helve" pitchFamily="2" charset="0"/>
            </a:endParaRPr>
          </a:p>
        </p:txBody>
      </p:sp>
      <p:sp>
        <p:nvSpPr>
          <p:cNvPr id="17411" name="Text Box 4"/>
          <p:cNvSpPr txBox="1">
            <a:spLocks noChangeArrowheads="1"/>
          </p:cNvSpPr>
          <p:nvPr/>
        </p:nvSpPr>
        <p:spPr bwMode="auto">
          <a:xfrm>
            <a:off x="76200" y="76200"/>
            <a:ext cx="9601200" cy="579438"/>
          </a:xfrm>
          <a:prstGeom prst="rect">
            <a:avLst/>
          </a:prstGeom>
          <a:noFill/>
          <a:ln w="9525">
            <a:noFill/>
            <a:miter lim="800000"/>
            <a:headEnd/>
            <a:tailEnd/>
          </a:ln>
        </p:spPr>
        <p:txBody>
          <a:bodyPr>
            <a:spAutoFit/>
          </a:bodyPr>
          <a:lstStyle/>
          <a:p>
            <a:pPr eaLnBrk="1" hangingPunct="1">
              <a:spcBef>
                <a:spcPct val="50000"/>
              </a:spcBef>
            </a:pPr>
            <a:r>
              <a:rPr lang="en-US" altLang="en-US" sz="3200" b="1">
                <a:solidFill>
                  <a:srgbClr val="0000CC"/>
                </a:solidFill>
                <a:latin typeface="VNI-Helve" pitchFamily="2" charset="0"/>
              </a:rPr>
              <a:t> </a:t>
            </a:r>
          </a:p>
        </p:txBody>
      </p:sp>
      <p:pic>
        <p:nvPicPr>
          <p:cNvPr id="17412" name="Picture 5" descr="nuoc-4-do-co-ca"/>
          <p:cNvPicPr>
            <a:picLocks noChangeAspect="1" noChangeArrowheads="1" noCrop="1"/>
          </p:cNvPicPr>
          <p:nvPr/>
        </p:nvPicPr>
        <p:blipFill>
          <a:blip r:embed="rId4"/>
          <a:srcRect/>
          <a:stretch>
            <a:fillRect/>
          </a:stretch>
        </p:blipFill>
        <p:spPr bwMode="auto">
          <a:xfrm>
            <a:off x="0" y="0"/>
            <a:ext cx="9525000" cy="6934200"/>
          </a:xfrm>
          <a:prstGeom prst="rect">
            <a:avLst/>
          </a:prstGeom>
          <a:noFill/>
          <a:ln w="9525">
            <a:noFill/>
            <a:miter lim="800000"/>
            <a:headEnd/>
            <a:tailEnd/>
          </a:ln>
        </p:spPr>
      </p:pic>
      <p:sp>
        <p:nvSpPr>
          <p:cNvPr id="17413" name="Text Box 6"/>
          <p:cNvSpPr txBox="1">
            <a:spLocks noChangeArrowheads="1"/>
          </p:cNvSpPr>
          <p:nvPr/>
        </p:nvSpPr>
        <p:spPr bwMode="auto">
          <a:xfrm>
            <a:off x="0" y="838200"/>
            <a:ext cx="9525000" cy="2043113"/>
          </a:xfrm>
          <a:prstGeom prst="rect">
            <a:avLst/>
          </a:prstGeom>
          <a:solidFill>
            <a:srgbClr val="003399"/>
          </a:solidFill>
          <a:ln w="9525">
            <a:noFill/>
            <a:miter lim="800000"/>
            <a:headEnd/>
            <a:tailEnd/>
          </a:ln>
        </p:spPr>
        <p:txBody>
          <a:bodyPr>
            <a:spAutoFit/>
          </a:bodyPr>
          <a:lstStyle/>
          <a:p>
            <a:pPr marL="114300" eaLnBrk="1" hangingPunct="1">
              <a:spcBef>
                <a:spcPct val="50000"/>
              </a:spcBef>
            </a:pPr>
            <a:r>
              <a:rPr lang="en-US" altLang="en-US" sz="4400" b="1">
                <a:solidFill>
                  <a:schemeClr val="bg1"/>
                </a:solidFill>
                <a:latin typeface="Times New Roman" pitchFamily="18" charset="0"/>
              </a:rPr>
              <a:t> </a:t>
            </a:r>
            <a:r>
              <a:rPr lang="en-US" altLang="en-US" sz="2800" b="1">
                <a:solidFill>
                  <a:schemeClr val="bg1"/>
                </a:solidFill>
              </a:rPr>
              <a:t>Ở những xứ lạnh, về mùa đông, lớp nước ở 4</a:t>
            </a:r>
            <a:r>
              <a:rPr lang="en-US" altLang="en-US" sz="2800" b="1" baseline="30000">
                <a:solidFill>
                  <a:schemeClr val="bg1"/>
                </a:solidFill>
              </a:rPr>
              <a:t>o</a:t>
            </a:r>
            <a:r>
              <a:rPr lang="en-US" altLang="en-US" sz="2800" b="1">
                <a:solidFill>
                  <a:schemeClr val="bg1"/>
                </a:solidFill>
              </a:rPr>
              <a:t>C nặng nhất, nên chìm xuống đáy hồ. Nhờ đó, cá vẫn sống được ở đáy hồ, trong khi trên mặt hồ, nước đã đóng thành lớp băng dày.</a:t>
            </a:r>
          </a:p>
        </p:txBody>
      </p:sp>
      <p:grpSp>
        <p:nvGrpSpPr>
          <p:cNvPr id="17414" name="Group 7"/>
          <p:cNvGrpSpPr>
            <a:grpSpLocks/>
          </p:cNvGrpSpPr>
          <p:nvPr/>
        </p:nvGrpSpPr>
        <p:grpSpPr bwMode="auto">
          <a:xfrm>
            <a:off x="4419600" y="3505200"/>
            <a:ext cx="2057400" cy="1779588"/>
            <a:chOff x="3648" y="2256"/>
            <a:chExt cx="1008" cy="542"/>
          </a:xfrm>
        </p:grpSpPr>
        <p:sp>
          <p:nvSpPr>
            <p:cNvPr id="17416" name="Text Box 8"/>
            <p:cNvSpPr txBox="1">
              <a:spLocks noChangeArrowheads="1"/>
            </p:cNvSpPr>
            <p:nvPr/>
          </p:nvSpPr>
          <p:spPr bwMode="auto">
            <a:xfrm>
              <a:off x="3648" y="2640"/>
              <a:ext cx="1008" cy="158"/>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cs typeface="Times New Roman" pitchFamily="18" charset="0"/>
                </a:rPr>
                <a:t>4</a:t>
              </a:r>
              <a:r>
                <a:rPr lang="en-US" altLang="en-US" sz="2800" b="1" baseline="30000">
                  <a:solidFill>
                    <a:srgbClr val="FF0000"/>
                  </a:solidFill>
                  <a:latin typeface="Times New Roman" pitchFamily="18" charset="0"/>
                  <a:cs typeface="Times New Roman" pitchFamily="18" charset="0"/>
                </a:rPr>
                <a:t>0</a:t>
              </a:r>
              <a:r>
                <a:rPr lang="en-US" altLang="en-US" sz="2800" b="1">
                  <a:solidFill>
                    <a:srgbClr val="FF0000"/>
                  </a:solidFill>
                  <a:latin typeface="Times New Roman" pitchFamily="18" charset="0"/>
                </a:rPr>
                <a:t>C</a:t>
              </a:r>
            </a:p>
          </p:txBody>
        </p:sp>
        <p:sp>
          <p:nvSpPr>
            <p:cNvPr id="17417" name="Text Box 9"/>
            <p:cNvSpPr txBox="1">
              <a:spLocks noChangeArrowheads="1"/>
            </p:cNvSpPr>
            <p:nvPr/>
          </p:nvSpPr>
          <p:spPr bwMode="auto">
            <a:xfrm>
              <a:off x="3648" y="2544"/>
              <a:ext cx="1008" cy="158"/>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cs typeface="Times New Roman" pitchFamily="18" charset="0"/>
                </a:rPr>
                <a:t>3</a:t>
              </a:r>
              <a:r>
                <a:rPr lang="en-US" altLang="en-US" sz="2800" b="1" baseline="30000">
                  <a:solidFill>
                    <a:srgbClr val="FF0000"/>
                  </a:solidFill>
                  <a:latin typeface="Times New Roman" pitchFamily="18" charset="0"/>
                  <a:cs typeface="Times New Roman" pitchFamily="18" charset="0"/>
                </a:rPr>
                <a:t>0</a:t>
              </a:r>
              <a:r>
                <a:rPr lang="en-US" altLang="en-US" sz="2800" b="1">
                  <a:solidFill>
                    <a:srgbClr val="FF0000"/>
                  </a:solidFill>
                  <a:latin typeface="Times New Roman" pitchFamily="18" charset="0"/>
                </a:rPr>
                <a:t>C</a:t>
              </a:r>
            </a:p>
          </p:txBody>
        </p:sp>
        <p:sp>
          <p:nvSpPr>
            <p:cNvPr id="17418" name="Text Box 10"/>
            <p:cNvSpPr txBox="1">
              <a:spLocks noChangeArrowheads="1"/>
            </p:cNvSpPr>
            <p:nvPr/>
          </p:nvSpPr>
          <p:spPr bwMode="auto">
            <a:xfrm>
              <a:off x="3648" y="2448"/>
              <a:ext cx="1008" cy="158"/>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cs typeface="Times New Roman" pitchFamily="18" charset="0"/>
                </a:rPr>
                <a:t>2</a:t>
              </a:r>
              <a:r>
                <a:rPr lang="en-US" altLang="en-US" sz="2800" b="1" baseline="30000">
                  <a:solidFill>
                    <a:srgbClr val="FF0000"/>
                  </a:solidFill>
                  <a:latin typeface="Times New Roman" pitchFamily="18" charset="0"/>
                  <a:cs typeface="Times New Roman" pitchFamily="18" charset="0"/>
                </a:rPr>
                <a:t>0</a:t>
              </a:r>
              <a:r>
                <a:rPr lang="en-US" altLang="en-US" sz="2800" b="1">
                  <a:solidFill>
                    <a:srgbClr val="FF0000"/>
                  </a:solidFill>
                  <a:latin typeface="Times New Roman" pitchFamily="18" charset="0"/>
                </a:rPr>
                <a:t>C</a:t>
              </a:r>
            </a:p>
          </p:txBody>
        </p:sp>
        <p:sp>
          <p:nvSpPr>
            <p:cNvPr id="17419" name="Text Box 11"/>
            <p:cNvSpPr txBox="1">
              <a:spLocks noChangeArrowheads="1"/>
            </p:cNvSpPr>
            <p:nvPr/>
          </p:nvSpPr>
          <p:spPr bwMode="auto">
            <a:xfrm>
              <a:off x="3648" y="2256"/>
              <a:ext cx="1008" cy="158"/>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cs typeface="Times New Roman" pitchFamily="18" charset="0"/>
                </a:rPr>
                <a:t>0</a:t>
              </a:r>
              <a:r>
                <a:rPr lang="en-US" altLang="en-US" sz="2800" b="1" baseline="30000">
                  <a:solidFill>
                    <a:srgbClr val="FF0000"/>
                  </a:solidFill>
                  <a:latin typeface="Times New Roman" pitchFamily="18" charset="0"/>
                  <a:cs typeface="Times New Roman" pitchFamily="18" charset="0"/>
                </a:rPr>
                <a:t>0</a:t>
              </a:r>
              <a:r>
                <a:rPr lang="en-US" altLang="en-US" sz="2800" b="1">
                  <a:solidFill>
                    <a:srgbClr val="FF0000"/>
                  </a:solidFill>
                  <a:latin typeface="Times New Roman" pitchFamily="18" charset="0"/>
                </a:rPr>
                <a:t>C</a:t>
              </a:r>
            </a:p>
          </p:txBody>
        </p:sp>
        <p:sp>
          <p:nvSpPr>
            <p:cNvPr id="17420" name="Text Box 12"/>
            <p:cNvSpPr txBox="1">
              <a:spLocks noChangeArrowheads="1"/>
            </p:cNvSpPr>
            <p:nvPr/>
          </p:nvSpPr>
          <p:spPr bwMode="auto">
            <a:xfrm>
              <a:off x="3648" y="2352"/>
              <a:ext cx="1008" cy="158"/>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cs typeface="Times New Roman" pitchFamily="18" charset="0"/>
                </a:rPr>
                <a:t>1</a:t>
              </a:r>
              <a:r>
                <a:rPr lang="en-US" altLang="en-US" sz="2800" b="1" baseline="30000">
                  <a:solidFill>
                    <a:srgbClr val="FF0000"/>
                  </a:solidFill>
                  <a:latin typeface="Times New Roman" pitchFamily="18" charset="0"/>
                  <a:cs typeface="Times New Roman" pitchFamily="18" charset="0"/>
                </a:rPr>
                <a:t>0</a:t>
              </a:r>
              <a:r>
                <a:rPr lang="en-US" altLang="en-US" sz="2800" b="1">
                  <a:solidFill>
                    <a:srgbClr val="FF0000"/>
                  </a:solidFill>
                  <a:latin typeface="Times New Roman" pitchFamily="18" charset="0"/>
                </a:rPr>
                <a:t>C</a:t>
              </a:r>
            </a:p>
          </p:txBody>
        </p:sp>
      </p:grpSp>
      <p:sp>
        <p:nvSpPr>
          <p:cNvPr id="17415" name="AutoShape 14"/>
          <p:cNvSpPr>
            <a:spLocks noChangeArrowheads="1"/>
          </p:cNvSpPr>
          <p:nvPr/>
        </p:nvSpPr>
        <p:spPr bwMode="auto">
          <a:xfrm>
            <a:off x="533400" y="152400"/>
            <a:ext cx="8382000" cy="838200"/>
          </a:xfrm>
          <a:prstGeom prst="ribbon">
            <a:avLst>
              <a:gd name="adj1" fmla="val 12500"/>
              <a:gd name="adj2" fmla="val 50000"/>
            </a:avLst>
          </a:prstGeom>
          <a:solidFill>
            <a:srgbClr val="FFFF99"/>
          </a:solidFill>
          <a:ln w="38100">
            <a:solidFill>
              <a:srgbClr val="66FF33"/>
            </a:solidFill>
            <a:round/>
            <a:headEnd/>
            <a:tailEnd/>
          </a:ln>
        </p:spPr>
        <p:txBody>
          <a:bodyPr wrap="none" anchor="ctr"/>
          <a:lstStyle/>
          <a:p>
            <a:pPr algn="ctr" eaLnBrk="1" hangingPunct="1"/>
            <a:r>
              <a:rPr lang="en-US" altLang="en-US" sz="2800" b="1">
                <a:solidFill>
                  <a:srgbClr val="FF0000"/>
                </a:solidFill>
              </a:rPr>
              <a:t>CÓ THỂ EM CHƯA BIẾT</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eaLnBrk="1" hangingPunct="1"/>
            <a:fld id="{61E80650-45B2-4630-95F7-05F261D17612}" type="slidenum">
              <a:rPr lang="en-US" altLang="en-US" sz="1200">
                <a:solidFill>
                  <a:srgbClr val="000000"/>
                </a:solidFill>
              </a:rPr>
              <a:pPr algn="r" eaLnBrk="1" hangingPunct="1"/>
              <a:t>14</a:t>
            </a:fld>
            <a:endParaRPr lang="en-US" altLang="en-US" sz="1200">
              <a:solidFill>
                <a:srgbClr val="000000"/>
              </a:solidFill>
            </a:endParaRPr>
          </a:p>
        </p:txBody>
      </p:sp>
      <p:pic>
        <p:nvPicPr>
          <p:cNvPr id="1026" name="Picture 2" descr="Cover"/>
          <p:cNvPicPr>
            <a:picLocks noChangeAspect="1" noChangeArrowheads="1"/>
          </p:cNvPicPr>
          <p:nvPr/>
        </p:nvPicPr>
        <p:blipFill>
          <a:blip r:embed="rId4"/>
          <a:srcRect/>
          <a:stretch>
            <a:fillRect/>
          </a:stretch>
        </p:blipFill>
        <p:spPr bwMode="auto">
          <a:xfrm>
            <a:off x="1885950" y="4562475"/>
            <a:ext cx="3095625" cy="2032000"/>
          </a:xfrm>
          <a:prstGeom prst="rect">
            <a:avLst/>
          </a:prstGeom>
          <a:noFill/>
          <a:ln w="9525">
            <a:noFill/>
            <a:miter lim="800000"/>
            <a:headEnd/>
            <a:tailEnd/>
          </a:ln>
        </p:spPr>
      </p:pic>
      <p:pic>
        <p:nvPicPr>
          <p:cNvPr id="1027" name="Picture 3" descr="Cover"/>
          <p:cNvPicPr>
            <a:picLocks noChangeAspect="1" noChangeArrowheads="1"/>
          </p:cNvPicPr>
          <p:nvPr/>
        </p:nvPicPr>
        <p:blipFill>
          <a:blip r:embed="rId5"/>
          <a:srcRect/>
          <a:stretch>
            <a:fillRect/>
          </a:stretch>
        </p:blipFill>
        <p:spPr bwMode="auto">
          <a:xfrm>
            <a:off x="3429000" y="4648200"/>
            <a:ext cx="4800600" cy="1296988"/>
          </a:xfrm>
          <a:prstGeom prst="rect">
            <a:avLst/>
          </a:prstGeom>
          <a:noFill/>
          <a:ln w="9525">
            <a:noFill/>
            <a:miter lim="800000"/>
            <a:headEnd/>
            <a:tailEnd/>
          </a:ln>
        </p:spPr>
      </p:pic>
      <p:pic>
        <p:nvPicPr>
          <p:cNvPr id="1028" name="Picture 4" descr="Cover"/>
          <p:cNvPicPr>
            <a:picLocks noChangeAspect="1" noChangeArrowheads="1"/>
          </p:cNvPicPr>
          <p:nvPr/>
        </p:nvPicPr>
        <p:blipFill>
          <a:blip r:embed="rId6"/>
          <a:srcRect/>
          <a:stretch>
            <a:fillRect/>
          </a:stretch>
        </p:blipFill>
        <p:spPr bwMode="auto">
          <a:xfrm>
            <a:off x="3105150" y="3495675"/>
            <a:ext cx="6096000" cy="1228725"/>
          </a:xfrm>
          <a:prstGeom prst="rect">
            <a:avLst/>
          </a:prstGeom>
          <a:noFill/>
          <a:ln w="9525">
            <a:noFill/>
            <a:miter lim="800000"/>
            <a:headEnd/>
            <a:tailEnd/>
          </a:ln>
        </p:spPr>
      </p:pic>
      <p:pic>
        <p:nvPicPr>
          <p:cNvPr id="1029" name="Picture 5" descr="Cover"/>
          <p:cNvPicPr>
            <a:picLocks noChangeAspect="1" noChangeArrowheads="1"/>
          </p:cNvPicPr>
          <p:nvPr/>
        </p:nvPicPr>
        <p:blipFill>
          <a:blip r:embed="rId7"/>
          <a:srcRect/>
          <a:stretch>
            <a:fillRect/>
          </a:stretch>
        </p:blipFill>
        <p:spPr bwMode="auto">
          <a:xfrm>
            <a:off x="3367088" y="3519488"/>
            <a:ext cx="2495550" cy="1200150"/>
          </a:xfrm>
          <a:prstGeom prst="rect">
            <a:avLst/>
          </a:prstGeom>
          <a:noFill/>
          <a:ln w="9525">
            <a:noFill/>
            <a:miter lim="800000"/>
            <a:headEnd/>
            <a:tailEnd/>
          </a:ln>
        </p:spPr>
      </p:pic>
      <p:pic>
        <p:nvPicPr>
          <p:cNvPr id="1030" name="Picture 6" descr="Cover"/>
          <p:cNvPicPr>
            <a:picLocks noChangeAspect="1" noChangeArrowheads="1"/>
          </p:cNvPicPr>
          <p:nvPr/>
        </p:nvPicPr>
        <p:blipFill>
          <a:blip r:embed="rId8"/>
          <a:srcRect/>
          <a:stretch>
            <a:fillRect/>
          </a:stretch>
        </p:blipFill>
        <p:spPr bwMode="auto">
          <a:xfrm>
            <a:off x="696913" y="3578225"/>
            <a:ext cx="2870200" cy="1241425"/>
          </a:xfrm>
          <a:prstGeom prst="rect">
            <a:avLst/>
          </a:prstGeom>
          <a:noFill/>
          <a:ln w="9525">
            <a:noFill/>
            <a:miter lim="800000"/>
            <a:headEnd/>
            <a:tailEnd/>
          </a:ln>
        </p:spPr>
      </p:pic>
      <p:pic>
        <p:nvPicPr>
          <p:cNvPr id="1031" name="Picture 7" descr="Cover"/>
          <p:cNvPicPr>
            <a:picLocks noChangeAspect="1" noChangeArrowheads="1"/>
          </p:cNvPicPr>
          <p:nvPr/>
        </p:nvPicPr>
        <p:blipFill>
          <a:blip r:embed="rId9"/>
          <a:srcRect/>
          <a:stretch>
            <a:fillRect/>
          </a:stretch>
        </p:blipFill>
        <p:spPr bwMode="auto">
          <a:xfrm>
            <a:off x="5507038" y="2557463"/>
            <a:ext cx="2874962" cy="989012"/>
          </a:xfrm>
          <a:prstGeom prst="rect">
            <a:avLst/>
          </a:prstGeom>
          <a:noFill/>
          <a:ln w="9525">
            <a:noFill/>
            <a:miter lim="800000"/>
            <a:headEnd/>
            <a:tailEnd/>
          </a:ln>
        </p:spPr>
      </p:pic>
      <p:pic>
        <p:nvPicPr>
          <p:cNvPr id="1032" name="Picture 8" descr="Cover"/>
          <p:cNvPicPr>
            <a:picLocks noChangeAspect="1" noChangeArrowheads="1"/>
          </p:cNvPicPr>
          <p:nvPr/>
        </p:nvPicPr>
        <p:blipFill>
          <a:blip r:embed="rId10"/>
          <a:srcRect/>
          <a:stretch>
            <a:fillRect/>
          </a:stretch>
        </p:blipFill>
        <p:spPr bwMode="auto">
          <a:xfrm>
            <a:off x="2667000" y="1957388"/>
            <a:ext cx="3429000" cy="1563687"/>
          </a:xfrm>
          <a:prstGeom prst="rect">
            <a:avLst/>
          </a:prstGeom>
          <a:noFill/>
          <a:ln w="9525">
            <a:noFill/>
            <a:miter lim="800000"/>
            <a:headEnd/>
            <a:tailEnd/>
          </a:ln>
        </p:spPr>
      </p:pic>
      <p:pic>
        <p:nvPicPr>
          <p:cNvPr id="1033" name="Picture 9" descr="Cover"/>
          <p:cNvPicPr>
            <a:picLocks noChangeAspect="1" noChangeArrowheads="1"/>
          </p:cNvPicPr>
          <p:nvPr/>
        </p:nvPicPr>
        <p:blipFill>
          <a:blip r:embed="rId11"/>
          <a:srcRect/>
          <a:stretch>
            <a:fillRect/>
          </a:stretch>
        </p:blipFill>
        <p:spPr bwMode="auto">
          <a:xfrm>
            <a:off x="6542088" y="152400"/>
            <a:ext cx="1839912" cy="830263"/>
          </a:xfrm>
          <a:prstGeom prst="rect">
            <a:avLst/>
          </a:prstGeom>
          <a:noFill/>
          <a:ln w="9525">
            <a:noFill/>
            <a:miter lim="800000"/>
            <a:headEnd/>
            <a:tailEnd/>
          </a:ln>
        </p:spPr>
      </p:pic>
      <p:pic>
        <p:nvPicPr>
          <p:cNvPr id="1034" name="Picture 10" descr="Cover"/>
          <p:cNvPicPr>
            <a:picLocks noChangeAspect="1" noChangeArrowheads="1"/>
          </p:cNvPicPr>
          <p:nvPr/>
        </p:nvPicPr>
        <p:blipFill>
          <a:blip r:embed="rId12"/>
          <a:srcRect/>
          <a:stretch>
            <a:fillRect/>
          </a:stretch>
        </p:blipFill>
        <p:spPr bwMode="auto">
          <a:xfrm>
            <a:off x="4343400" y="446088"/>
            <a:ext cx="2362200" cy="930275"/>
          </a:xfrm>
          <a:prstGeom prst="rect">
            <a:avLst/>
          </a:prstGeom>
          <a:noFill/>
          <a:ln w="9525">
            <a:noFill/>
            <a:miter lim="800000"/>
            <a:headEnd/>
            <a:tailEnd/>
          </a:ln>
        </p:spPr>
      </p:pic>
      <p:pic>
        <p:nvPicPr>
          <p:cNvPr id="1035" name="Picture 11" descr="Cover"/>
          <p:cNvPicPr>
            <a:picLocks noChangeAspect="1" noChangeArrowheads="1"/>
          </p:cNvPicPr>
          <p:nvPr/>
        </p:nvPicPr>
        <p:blipFill>
          <a:blip r:embed="rId13"/>
          <a:srcRect/>
          <a:stretch>
            <a:fillRect/>
          </a:stretch>
        </p:blipFill>
        <p:spPr bwMode="auto">
          <a:xfrm>
            <a:off x="5867400" y="1481138"/>
            <a:ext cx="2514600" cy="1103312"/>
          </a:xfrm>
          <a:prstGeom prst="rect">
            <a:avLst/>
          </a:prstGeom>
          <a:noFill/>
          <a:ln w="9525">
            <a:noFill/>
            <a:miter lim="800000"/>
            <a:headEnd/>
            <a:tailEnd/>
          </a:ln>
        </p:spPr>
      </p:pic>
      <p:pic>
        <p:nvPicPr>
          <p:cNvPr id="1036" name="Picture 12" descr="Cover"/>
          <p:cNvPicPr>
            <a:picLocks noChangeAspect="1" noChangeArrowheads="1"/>
          </p:cNvPicPr>
          <p:nvPr/>
        </p:nvPicPr>
        <p:blipFill>
          <a:blip r:embed="rId14"/>
          <a:srcRect/>
          <a:stretch>
            <a:fillRect/>
          </a:stretch>
        </p:blipFill>
        <p:spPr bwMode="auto">
          <a:xfrm>
            <a:off x="4495800" y="1447800"/>
            <a:ext cx="1600200" cy="660400"/>
          </a:xfrm>
          <a:prstGeom prst="rect">
            <a:avLst/>
          </a:prstGeom>
          <a:noFill/>
          <a:ln w="9525">
            <a:noFill/>
            <a:miter lim="800000"/>
            <a:headEnd/>
            <a:tailEnd/>
          </a:ln>
        </p:spPr>
      </p:pic>
      <p:pic>
        <p:nvPicPr>
          <p:cNvPr id="1037" name="Picture 13" descr="Cover"/>
          <p:cNvPicPr>
            <a:picLocks noChangeAspect="1" noChangeArrowheads="1"/>
          </p:cNvPicPr>
          <p:nvPr/>
        </p:nvPicPr>
        <p:blipFill>
          <a:blip r:embed="rId15"/>
          <a:srcRect/>
          <a:stretch>
            <a:fillRect/>
          </a:stretch>
        </p:blipFill>
        <p:spPr bwMode="auto">
          <a:xfrm>
            <a:off x="2595563" y="642938"/>
            <a:ext cx="2386012" cy="1465262"/>
          </a:xfrm>
          <a:prstGeom prst="rect">
            <a:avLst/>
          </a:prstGeom>
          <a:noFill/>
          <a:ln w="9525">
            <a:noFill/>
            <a:miter lim="800000"/>
            <a:headEnd/>
            <a:tailEnd/>
          </a:ln>
        </p:spPr>
      </p:pic>
      <p:pic>
        <p:nvPicPr>
          <p:cNvPr id="1038" name="Picture 14" descr="Cover"/>
          <p:cNvPicPr>
            <a:picLocks noChangeAspect="1" noChangeArrowheads="1"/>
          </p:cNvPicPr>
          <p:nvPr/>
        </p:nvPicPr>
        <p:blipFill>
          <a:blip r:embed="rId16"/>
          <a:srcRect/>
          <a:stretch>
            <a:fillRect/>
          </a:stretch>
        </p:blipFill>
        <p:spPr bwMode="auto">
          <a:xfrm>
            <a:off x="685800" y="1885950"/>
            <a:ext cx="2139950" cy="1817688"/>
          </a:xfrm>
          <a:prstGeom prst="rect">
            <a:avLst/>
          </a:prstGeom>
          <a:noFill/>
          <a:ln w="9525">
            <a:noFill/>
            <a:miter lim="800000"/>
            <a:headEnd/>
            <a:tailEnd/>
          </a:ln>
        </p:spPr>
      </p:pic>
      <p:pic>
        <p:nvPicPr>
          <p:cNvPr id="17422" name="Picture 14" descr="image001"/>
          <p:cNvPicPr>
            <a:picLocks noChangeAspect="1" noChangeArrowheads="1"/>
          </p:cNvPicPr>
          <p:nvPr/>
        </p:nvPicPr>
        <p:blipFill>
          <a:blip r:embed="rId17"/>
          <a:srcRect/>
          <a:stretch>
            <a:fillRect/>
          </a:stretch>
        </p:blipFill>
        <p:spPr bwMode="auto">
          <a:xfrm>
            <a:off x="0" y="3200400"/>
            <a:ext cx="1474788" cy="97631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box(out)">
                                      <p:cBhvr>
                                        <p:cTn id="7" dur="500"/>
                                        <p:tgtEl>
                                          <p:spTgt spid="17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038"/>
                                        </p:tgtEl>
                                        <p:attrNameLst>
                                          <p:attrName>style.visibility</p:attrName>
                                        </p:attrNameLst>
                                      </p:cBhvr>
                                      <p:to>
                                        <p:strVal val="visible"/>
                                      </p:to>
                                    </p:set>
                                    <p:animEffect transition="in" filter="strips(downLeft)">
                                      <p:cBhvr>
                                        <p:cTn id="12" dur="500"/>
                                        <p:tgtEl>
                                          <p:spTgt spid="1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037"/>
                                        </p:tgtEl>
                                        <p:attrNameLst>
                                          <p:attrName>style.visibility</p:attrName>
                                        </p:attrNameLst>
                                      </p:cBhvr>
                                      <p:to>
                                        <p:strVal val="visible"/>
                                      </p:to>
                                    </p:set>
                                    <p:animEffect transition="in" filter="strips(downLeft)">
                                      <p:cBhvr>
                                        <p:cTn id="17" dur="500"/>
                                        <p:tgtEl>
                                          <p:spTgt spid="10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strips(downLeft)">
                                      <p:cBhvr>
                                        <p:cTn id="22" dur="500"/>
                                        <p:tgtEl>
                                          <p:spTgt spid="10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strips(downLeft)">
                                      <p:cBhvr>
                                        <p:cTn id="27" dur="500"/>
                                        <p:tgtEl>
                                          <p:spTgt spid="10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strips(downLeft)">
                                      <p:cBhvr>
                                        <p:cTn id="32" dur="500"/>
                                        <p:tgtEl>
                                          <p:spTgt spid="10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035"/>
                                        </p:tgtEl>
                                        <p:attrNameLst>
                                          <p:attrName>style.visibility</p:attrName>
                                        </p:attrNameLst>
                                      </p:cBhvr>
                                      <p:to>
                                        <p:strVal val="visible"/>
                                      </p:to>
                                    </p:set>
                                    <p:animEffect transition="in" filter="strips(downLeft)">
                                      <p:cBhvr>
                                        <p:cTn id="37" dur="500"/>
                                        <p:tgtEl>
                                          <p:spTgt spid="10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strips(downLeft)">
                                      <p:cBhvr>
                                        <p:cTn id="42" dur="500"/>
                                        <p:tgtEl>
                                          <p:spTgt spid="10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1031"/>
                                        </p:tgtEl>
                                        <p:attrNameLst>
                                          <p:attrName>style.visibility</p:attrName>
                                        </p:attrNameLst>
                                      </p:cBhvr>
                                      <p:to>
                                        <p:strVal val="visible"/>
                                      </p:to>
                                    </p:set>
                                    <p:animEffect transition="in" filter="strips(downLeft)">
                                      <p:cBhvr>
                                        <p:cTn id="47" dur="500"/>
                                        <p:tgtEl>
                                          <p:spTgt spid="10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strips(downLeft)">
                                      <p:cBhvr>
                                        <p:cTn id="52" dur="500"/>
                                        <p:tgtEl>
                                          <p:spTgt spid="10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strips(downLeft)">
                                      <p:cBhvr>
                                        <p:cTn id="57" dur="500"/>
                                        <p:tgtEl>
                                          <p:spTgt spid="102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strips(downLeft)">
                                      <p:cBhvr>
                                        <p:cTn id="62" dur="500"/>
                                        <p:tgtEl>
                                          <p:spTgt spid="102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1027"/>
                                        </p:tgtEl>
                                        <p:attrNameLst>
                                          <p:attrName>style.visibility</p:attrName>
                                        </p:attrNameLst>
                                      </p:cBhvr>
                                      <p:to>
                                        <p:strVal val="visible"/>
                                      </p:to>
                                    </p:set>
                                    <p:animEffect transition="in" filter="strips(downLeft)">
                                      <p:cBhvr>
                                        <p:cTn id="67" dur="500"/>
                                        <p:tgtEl>
                                          <p:spTgt spid="10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nodeType="clickEffect">
                                  <p:stCondLst>
                                    <p:cond delay="0"/>
                                  </p:stCondLst>
                                  <p:childTnLst>
                                    <p:set>
                                      <p:cBhvr>
                                        <p:cTn id="71" dur="1" fill="hold">
                                          <p:stCondLst>
                                            <p:cond delay="0"/>
                                          </p:stCondLst>
                                        </p:cTn>
                                        <p:tgtEl>
                                          <p:spTgt spid="1026"/>
                                        </p:tgtEl>
                                        <p:attrNameLst>
                                          <p:attrName>style.visibility</p:attrName>
                                        </p:attrNameLst>
                                      </p:cBhvr>
                                      <p:to>
                                        <p:strVal val="visible"/>
                                      </p:to>
                                    </p:set>
                                    <p:animEffect transition="in" filter="strips(downLeft)">
                                      <p:cBhvr>
                                        <p:cTn id="7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752600" y="0"/>
            <a:ext cx="6019800" cy="944563"/>
          </a:xfrm>
        </p:spPr>
        <p:txBody>
          <a:bodyPr/>
          <a:lstStyle/>
          <a:p>
            <a:pPr eaLnBrk="1" hangingPunct="1"/>
            <a:r>
              <a:rPr lang="en-US" altLang="en-US" sz="3200" b="1" i="1" u="sng" smtClean="0">
                <a:solidFill>
                  <a:srgbClr val="FF3300"/>
                </a:solidFill>
              </a:rPr>
              <a:t>HƯỚNG DẪN VỀ NHÀ</a:t>
            </a:r>
          </a:p>
        </p:txBody>
      </p:sp>
      <p:sp>
        <p:nvSpPr>
          <p:cNvPr id="38915" name="Rectangle 3"/>
          <p:cNvSpPr>
            <a:spLocks noGrp="1" noChangeArrowheads="1"/>
          </p:cNvSpPr>
          <p:nvPr>
            <p:ph type="body" idx="4294967295"/>
          </p:nvPr>
        </p:nvSpPr>
        <p:spPr>
          <a:xfrm>
            <a:off x="457200" y="1295400"/>
            <a:ext cx="8229600" cy="2057400"/>
          </a:xfrm>
        </p:spPr>
        <p:txBody>
          <a:bodyPr/>
          <a:lstStyle/>
          <a:p>
            <a:pPr eaLnBrk="1" hangingPunct="1">
              <a:buFontTx/>
              <a:buNone/>
            </a:pPr>
            <a:r>
              <a:rPr lang="en-US" altLang="en-US" sz="2800" b="1" smtClean="0">
                <a:solidFill>
                  <a:srgbClr val="993300"/>
                </a:solidFill>
              </a:rPr>
              <a:t>* </a:t>
            </a:r>
            <a:r>
              <a:rPr lang="en-US" altLang="en-US" sz="2800" b="1" u="sng" smtClean="0">
                <a:solidFill>
                  <a:srgbClr val="993300"/>
                </a:solidFill>
              </a:rPr>
              <a:t>Đối với bài học ở tiết học này</a:t>
            </a:r>
            <a:r>
              <a:rPr lang="en-US" altLang="en-US" sz="2800" b="1" smtClean="0">
                <a:solidFill>
                  <a:srgbClr val="993300"/>
                </a:solidFill>
              </a:rPr>
              <a:t>:</a:t>
            </a:r>
          </a:p>
          <a:p>
            <a:pPr eaLnBrk="1" hangingPunct="1"/>
            <a:r>
              <a:rPr lang="en-US" altLang="en-US" sz="2800" b="1" smtClean="0">
                <a:solidFill>
                  <a:srgbClr val="993300"/>
                </a:solidFill>
              </a:rPr>
              <a:t>Học thuộc phần ghi nhớ.( trang 61 ).</a:t>
            </a:r>
          </a:p>
          <a:p>
            <a:pPr eaLnBrk="1" hangingPunct="1"/>
            <a:r>
              <a:rPr lang="en-US" altLang="en-US" sz="2800" b="1" smtClean="0">
                <a:solidFill>
                  <a:srgbClr val="993300"/>
                </a:solidFill>
              </a:rPr>
              <a:t>Làm câu C7 tiết sau kiểm tra miệng</a:t>
            </a:r>
          </a:p>
          <a:p>
            <a:pPr eaLnBrk="1" hangingPunct="1">
              <a:buFontTx/>
              <a:buNone/>
            </a:pPr>
            <a:r>
              <a:rPr lang="en-US" altLang="en-US" sz="2800" b="1" smtClean="0">
                <a:solidFill>
                  <a:srgbClr val="993300"/>
                </a:solidFill>
              </a:rPr>
              <a:t>    Làm bài tập: 19.3,19.4, 19.5 trang 23,24 SBT.</a:t>
            </a:r>
          </a:p>
        </p:txBody>
      </p:sp>
      <p:sp>
        <p:nvSpPr>
          <p:cNvPr id="38916" name="Rectangle 4"/>
          <p:cNvSpPr>
            <a:spLocks noChangeArrowheads="1"/>
          </p:cNvSpPr>
          <p:nvPr/>
        </p:nvSpPr>
        <p:spPr bwMode="auto">
          <a:xfrm>
            <a:off x="457200" y="3581400"/>
            <a:ext cx="8229600" cy="2057400"/>
          </a:xfrm>
          <a:prstGeom prst="rect">
            <a:avLst/>
          </a:prstGeom>
          <a:noFill/>
          <a:ln w="9525">
            <a:noFill/>
            <a:miter lim="800000"/>
            <a:headEnd/>
            <a:tailEnd/>
          </a:ln>
        </p:spPr>
        <p:txBody>
          <a:bodyPr/>
          <a:lstStyle/>
          <a:p>
            <a:pPr marL="342900" indent="-342900" eaLnBrk="1" hangingPunct="1">
              <a:spcBef>
                <a:spcPct val="20000"/>
              </a:spcBef>
            </a:pPr>
            <a:r>
              <a:rPr lang="en-US" altLang="en-US" sz="2800" b="1">
                <a:solidFill>
                  <a:srgbClr val="993300"/>
                </a:solidFill>
              </a:rPr>
              <a:t>* </a:t>
            </a:r>
            <a:r>
              <a:rPr lang="en-US" altLang="en-US" sz="3200" b="1" u="sng">
                <a:solidFill>
                  <a:srgbClr val="993300"/>
                </a:solidFill>
              </a:rPr>
              <a:t>Đối với bài học ở tiết học tiếp theo</a:t>
            </a:r>
            <a:r>
              <a:rPr lang="en-US" altLang="en-US" sz="3200" b="1">
                <a:solidFill>
                  <a:srgbClr val="993300"/>
                </a:solidFill>
              </a:rPr>
              <a:t>:</a:t>
            </a:r>
          </a:p>
          <a:p>
            <a:pPr marL="342900" indent="-342900" eaLnBrk="1" hangingPunct="1">
              <a:spcBef>
                <a:spcPct val="20000"/>
              </a:spcBef>
              <a:buFontTx/>
              <a:buChar char="•"/>
            </a:pPr>
            <a:r>
              <a:rPr lang="en-US" altLang="en-US" sz="3200" b="1">
                <a:solidFill>
                  <a:srgbClr val="993300"/>
                </a:solidFill>
              </a:rPr>
              <a:t>Đọc trước bài: </a:t>
            </a:r>
            <a:r>
              <a:rPr lang="en-US" altLang="en-US" sz="3200" b="1" i="1">
                <a:solidFill>
                  <a:srgbClr val="993300"/>
                </a:solidFill>
              </a:rPr>
              <a:t>SỰ NỞ VÌ NHIỆT CỦA CHẤT KHÍ              .</a:t>
            </a:r>
            <a:endParaRPr lang="en-US" altLang="en-US" sz="3200" b="1">
              <a:solidFill>
                <a:srgbClr val="993300"/>
              </a:solidFill>
            </a:endParaRPr>
          </a:p>
          <a:p>
            <a:pPr marL="342900" indent="-342900" eaLnBrk="1" hangingPunct="1">
              <a:spcBef>
                <a:spcPct val="20000"/>
              </a:spcBef>
              <a:buFontTx/>
              <a:buChar char="•"/>
            </a:pPr>
            <a:r>
              <a:rPr lang="en-US" altLang="en-US" sz="3200" b="1">
                <a:solidFill>
                  <a:srgbClr val="993300"/>
                </a:solidFill>
              </a:rPr>
              <a:t>Kẻ bảng </a:t>
            </a:r>
            <a:r>
              <a:rPr lang="en-US" altLang="en-US" sz="3200">
                <a:solidFill>
                  <a:srgbClr val="993300"/>
                </a:solidFill>
              </a:rPr>
              <a:t>: 20.1 trang 63 SGK</a:t>
            </a:r>
            <a:r>
              <a:rPr lang="en-US" altLang="en-US" sz="2800">
                <a:solidFill>
                  <a:srgbClr val="993300"/>
                </a:solidFill>
              </a:rPr>
              <a:t>.</a:t>
            </a:r>
            <a:endParaRPr lang="en-US" altLang="en-US" sz="3200">
              <a:solidFill>
                <a:srgbClr val="9933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decel="50000" fill="hold">
                                          <p:stCondLst>
                                            <p:cond delay="0"/>
                                          </p:stCondLst>
                                        </p:cTn>
                                        <p:tgtEl>
                                          <p:spTgt spid="389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89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8914"/>
                                        </p:tgtEl>
                                        <p:attrNameLst>
                                          <p:attrName>ppt_w</p:attrName>
                                        </p:attrNameLst>
                                      </p:cBhvr>
                                      <p:tavLst>
                                        <p:tav tm="0">
                                          <p:val>
                                            <p:strVal val="#ppt_w*.05"/>
                                          </p:val>
                                        </p:tav>
                                        <p:tav tm="100000">
                                          <p:val>
                                            <p:strVal val="#ppt_w"/>
                                          </p:val>
                                        </p:tav>
                                      </p:tavLst>
                                    </p:anim>
                                    <p:anim calcmode="lin" valueType="num">
                                      <p:cBhvr>
                                        <p:cTn id="10" dur="1000" fill="hold"/>
                                        <p:tgtEl>
                                          <p:spTgt spid="389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89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89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89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89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38915">
                                            <p:txEl>
                                              <p:pRg st="0" end="0"/>
                                            </p:txEl>
                                          </p:spTgt>
                                        </p:tgtEl>
                                        <p:attrNameLst>
                                          <p:attrName>style.visibility</p:attrName>
                                        </p:attrNameLst>
                                      </p:cBhvr>
                                      <p:to>
                                        <p:strVal val="visible"/>
                                      </p:to>
                                    </p:set>
                                    <p:animEffect transition="in" filter="diamond(in)">
                                      <p:cBhvr>
                                        <p:cTn id="19" dur="2000"/>
                                        <p:tgtEl>
                                          <p:spTgt spid="3891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8915">
                                            <p:txEl>
                                              <p:pRg st="1" end="1"/>
                                            </p:txEl>
                                          </p:spTgt>
                                        </p:tgtEl>
                                        <p:attrNameLst>
                                          <p:attrName>style.visibility</p:attrName>
                                        </p:attrNameLst>
                                      </p:cBhvr>
                                      <p:to>
                                        <p:strVal val="visible"/>
                                      </p:to>
                                    </p:set>
                                    <p:animEffect transition="in" filter="diamond(in)">
                                      <p:cBhvr>
                                        <p:cTn id="24" dur="2000"/>
                                        <p:tgtEl>
                                          <p:spTgt spid="3891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8915">
                                            <p:txEl>
                                              <p:pRg st="2" end="2"/>
                                            </p:txEl>
                                          </p:spTgt>
                                        </p:tgtEl>
                                        <p:attrNameLst>
                                          <p:attrName>style.visibility</p:attrName>
                                        </p:attrNameLst>
                                      </p:cBhvr>
                                      <p:to>
                                        <p:strVal val="visible"/>
                                      </p:to>
                                    </p:set>
                                    <p:animEffect transition="in" filter="diamond(in)">
                                      <p:cBhvr>
                                        <p:cTn id="29" dur="2000"/>
                                        <p:tgtEl>
                                          <p:spTgt spid="3891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38915">
                                            <p:txEl>
                                              <p:pRg st="3" end="3"/>
                                            </p:txEl>
                                          </p:spTgt>
                                        </p:tgtEl>
                                        <p:attrNameLst>
                                          <p:attrName>style.visibility</p:attrName>
                                        </p:attrNameLst>
                                      </p:cBhvr>
                                      <p:to>
                                        <p:strVal val="visible"/>
                                      </p:to>
                                    </p:set>
                                    <p:animEffect transition="in" filter="diamond(in)">
                                      <p:cBhvr>
                                        <p:cTn id="34" dur="2000"/>
                                        <p:tgtEl>
                                          <p:spTgt spid="389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nodeType="clickEffect">
                                  <p:stCondLst>
                                    <p:cond delay="0"/>
                                  </p:stCondLst>
                                  <p:childTnLst>
                                    <p:set>
                                      <p:cBhvr>
                                        <p:cTn id="38" dur="1" fill="hold">
                                          <p:stCondLst>
                                            <p:cond delay="0"/>
                                          </p:stCondLst>
                                        </p:cTn>
                                        <p:tgtEl>
                                          <p:spTgt spid="38916">
                                            <p:txEl>
                                              <p:pRg st="0" end="0"/>
                                            </p:txEl>
                                          </p:spTgt>
                                        </p:tgtEl>
                                        <p:attrNameLst>
                                          <p:attrName>style.visibility</p:attrName>
                                        </p:attrNameLst>
                                      </p:cBhvr>
                                      <p:to>
                                        <p:strVal val="visible"/>
                                      </p:to>
                                    </p:set>
                                    <p:anim calcmode="lin" valueType="num">
                                      <p:cBhvr>
                                        <p:cTn id="39" dur="500" decel="50000" fill="hold">
                                          <p:stCondLst>
                                            <p:cond delay="0"/>
                                          </p:stCondLst>
                                        </p:cTn>
                                        <p:tgtEl>
                                          <p:spTgt spid="38916">
                                            <p:txEl>
                                              <p:pRg st="0" end="0"/>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8916">
                                            <p:txEl>
                                              <p:pRg st="0" end="0"/>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8916">
                                            <p:txEl>
                                              <p:pRg st="0" end="0"/>
                                            </p:txEl>
                                          </p:spTgt>
                                        </p:tgtEl>
                                        <p:attrNameLst>
                                          <p:attrName>ppt_w</p:attrName>
                                        </p:attrNameLst>
                                      </p:cBhvr>
                                      <p:tavLst>
                                        <p:tav tm="0">
                                          <p:val>
                                            <p:strVal val="#ppt_w*.05"/>
                                          </p:val>
                                        </p:tav>
                                        <p:tav tm="100000">
                                          <p:val>
                                            <p:strVal val="#ppt_w"/>
                                          </p:val>
                                        </p:tav>
                                      </p:tavLst>
                                    </p:anim>
                                    <p:anim calcmode="lin" valueType="num">
                                      <p:cBhvr>
                                        <p:cTn id="42" dur="1000" fill="hold"/>
                                        <p:tgtEl>
                                          <p:spTgt spid="38916">
                                            <p:txEl>
                                              <p:pRg st="0" end="0"/>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8916">
                                            <p:txEl>
                                              <p:pRg st="0" end="0"/>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8916">
                                            <p:txEl>
                                              <p:pRg st="0" end="0"/>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8916">
                                            <p:txEl>
                                              <p:pRg st="0" end="0"/>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8916">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5" presetClass="entr" presetSubtype="0" fill="hold" nodeType="clickEffect">
                                  <p:stCondLst>
                                    <p:cond delay="0"/>
                                  </p:stCondLst>
                                  <p:childTnLst>
                                    <p:set>
                                      <p:cBhvr>
                                        <p:cTn id="50" dur="1" fill="hold">
                                          <p:stCondLst>
                                            <p:cond delay="0"/>
                                          </p:stCondLst>
                                        </p:cTn>
                                        <p:tgtEl>
                                          <p:spTgt spid="38916">
                                            <p:txEl>
                                              <p:pRg st="1" end="1"/>
                                            </p:txEl>
                                          </p:spTgt>
                                        </p:tgtEl>
                                        <p:attrNameLst>
                                          <p:attrName>style.visibility</p:attrName>
                                        </p:attrNameLst>
                                      </p:cBhvr>
                                      <p:to>
                                        <p:strVal val="visible"/>
                                      </p:to>
                                    </p:set>
                                    <p:anim calcmode="lin" valueType="num">
                                      <p:cBhvr>
                                        <p:cTn id="51" dur="500" decel="50000" fill="hold">
                                          <p:stCondLst>
                                            <p:cond delay="0"/>
                                          </p:stCondLst>
                                        </p:cTn>
                                        <p:tgtEl>
                                          <p:spTgt spid="38916">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8916">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8916">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38916">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8916">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8916">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8916">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8916">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nodeType="clickEffect">
                                  <p:stCondLst>
                                    <p:cond delay="0"/>
                                  </p:stCondLst>
                                  <p:childTnLst>
                                    <p:set>
                                      <p:cBhvr>
                                        <p:cTn id="62" dur="1" fill="hold">
                                          <p:stCondLst>
                                            <p:cond delay="0"/>
                                          </p:stCondLst>
                                        </p:cTn>
                                        <p:tgtEl>
                                          <p:spTgt spid="38916">
                                            <p:txEl>
                                              <p:pRg st="2" end="2"/>
                                            </p:txEl>
                                          </p:spTgt>
                                        </p:tgtEl>
                                        <p:attrNameLst>
                                          <p:attrName>style.visibility</p:attrName>
                                        </p:attrNameLst>
                                      </p:cBhvr>
                                      <p:to>
                                        <p:strVal val="visible"/>
                                      </p:to>
                                    </p:set>
                                    <p:anim calcmode="lin" valueType="num">
                                      <p:cBhvr>
                                        <p:cTn id="63" dur="500" decel="50000" fill="hold">
                                          <p:stCondLst>
                                            <p:cond delay="0"/>
                                          </p:stCondLst>
                                        </p:cTn>
                                        <p:tgtEl>
                                          <p:spTgt spid="38916">
                                            <p:txEl>
                                              <p:pRg st="2" end="2"/>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8916">
                                            <p:txEl>
                                              <p:pRg st="2" end="2"/>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8916">
                                            <p:txEl>
                                              <p:pRg st="2" end="2"/>
                                            </p:txEl>
                                          </p:spTgt>
                                        </p:tgtEl>
                                        <p:attrNameLst>
                                          <p:attrName>ppt_w</p:attrName>
                                        </p:attrNameLst>
                                      </p:cBhvr>
                                      <p:tavLst>
                                        <p:tav tm="0">
                                          <p:val>
                                            <p:strVal val="#ppt_w*.05"/>
                                          </p:val>
                                        </p:tav>
                                        <p:tav tm="100000">
                                          <p:val>
                                            <p:strVal val="#ppt_w"/>
                                          </p:val>
                                        </p:tav>
                                      </p:tavLst>
                                    </p:anim>
                                    <p:anim calcmode="lin" valueType="num">
                                      <p:cBhvr>
                                        <p:cTn id="66" dur="1000" fill="hold"/>
                                        <p:tgtEl>
                                          <p:spTgt spid="38916">
                                            <p:txEl>
                                              <p:pRg st="2" end="2"/>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8916">
                                            <p:txEl>
                                              <p:pRg st="2" end="2"/>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8916">
                                            <p:txEl>
                                              <p:pRg st="2" end="2"/>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8916">
                                            <p:txEl>
                                              <p:pRg st="2" end="2"/>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89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2057400" y="1905000"/>
            <a:ext cx="6705600" cy="2305050"/>
          </a:xfrm>
          <a:prstGeom prst="rect">
            <a:avLst/>
          </a:prstGeom>
        </p:spPr>
        <p:txBody>
          <a:bodyPr wrap="none" fromWordArt="1">
            <a:prstTxWarp prst="textPlain">
              <a:avLst>
                <a:gd name="adj" fmla="val 50000"/>
              </a:avLst>
            </a:prstTxWarp>
          </a:bodyPr>
          <a:lstStyle/>
          <a:p>
            <a:pPr algn="ctr"/>
            <a:r>
              <a:rPr lang="en-US" sz="3600" b="1" kern="10">
                <a:ln w="9525">
                  <a:solidFill>
                    <a:srgbClr val="FF9900"/>
                  </a:solidFill>
                  <a:round/>
                  <a:headEnd/>
                  <a:tailEnd/>
                </a:ln>
                <a:solidFill>
                  <a:srgbClr val="FFFF00"/>
                </a:solidFill>
                <a:effectLst>
                  <a:outerShdw dist="35921" dir="2700000" algn="ctr" rotWithShape="0">
                    <a:srgbClr val="C0C0C0">
                      <a:alpha val="79999"/>
                    </a:srgbClr>
                  </a:outerShdw>
                </a:effectLst>
                <a:latin typeface="Times New Roman"/>
                <a:cs typeface="Times New Roman"/>
              </a:rPr>
              <a:t>SỰ NỞ VÌ NHIỆT CỦA CHẤT LỎNG</a:t>
            </a:r>
          </a:p>
        </p:txBody>
      </p:sp>
      <p:sp>
        <p:nvSpPr>
          <p:cNvPr id="4099" name="Text Box 9"/>
          <p:cNvSpPr txBox="1">
            <a:spLocks noChangeArrowheads="1"/>
          </p:cNvSpPr>
          <p:nvPr/>
        </p:nvSpPr>
        <p:spPr bwMode="auto">
          <a:xfrm>
            <a:off x="381000" y="2228850"/>
            <a:ext cx="1676400" cy="579438"/>
          </a:xfrm>
          <a:prstGeom prst="rect">
            <a:avLst/>
          </a:prstGeom>
          <a:noFill/>
          <a:ln w="9525">
            <a:noFill/>
            <a:miter lim="800000"/>
            <a:headEnd/>
            <a:tailEnd/>
          </a:ln>
        </p:spPr>
        <p:txBody>
          <a:bodyPr>
            <a:spAutoFit/>
          </a:bodyPr>
          <a:lstStyle/>
          <a:p>
            <a:pPr eaLnBrk="1" hangingPunct="1">
              <a:spcBef>
                <a:spcPct val="50000"/>
              </a:spcBef>
            </a:pPr>
            <a:r>
              <a:rPr lang="en-US" altLang="en-US" sz="3200" b="1">
                <a:solidFill>
                  <a:srgbClr val="FF3300"/>
                </a:solidFill>
              </a:rPr>
              <a:t>BÀI 19.</a:t>
            </a:r>
          </a:p>
        </p:txBody>
      </p:sp>
      <p:sp>
        <p:nvSpPr>
          <p:cNvPr id="4100" name="Text Box 10"/>
          <p:cNvSpPr txBox="1">
            <a:spLocks noChangeArrowheads="1"/>
          </p:cNvSpPr>
          <p:nvPr/>
        </p:nvSpPr>
        <p:spPr bwMode="auto">
          <a:xfrm>
            <a:off x="2209800" y="506413"/>
            <a:ext cx="3886200" cy="701675"/>
          </a:xfrm>
          <a:prstGeom prst="rect">
            <a:avLst/>
          </a:prstGeom>
          <a:noFill/>
          <a:ln w="9525">
            <a:noFill/>
            <a:miter lim="800000"/>
            <a:headEnd/>
            <a:tailEnd/>
          </a:ln>
        </p:spPr>
        <p:txBody>
          <a:bodyPr>
            <a:spAutoFit/>
          </a:bodyPr>
          <a:lstStyle/>
          <a:p>
            <a:pPr eaLnBrk="1" hangingPunct="1">
              <a:spcBef>
                <a:spcPct val="50000"/>
              </a:spcBef>
            </a:pPr>
            <a:r>
              <a:rPr lang="en-US" altLang="en-US" sz="3200" b="1">
                <a:solidFill>
                  <a:srgbClr val="FF9900"/>
                </a:solidFill>
              </a:rPr>
              <a:t>     </a:t>
            </a:r>
            <a:r>
              <a:rPr lang="en-US" altLang="en-US" sz="4000" b="1">
                <a:solidFill>
                  <a:srgbClr val="FF9900"/>
                </a:solidFill>
              </a:rPr>
              <a:t>VẬT LÍ LỚP</a:t>
            </a:r>
            <a:r>
              <a:rPr lang="en-US" altLang="en-US" sz="3200"/>
              <a:t> </a:t>
            </a:r>
          </a:p>
        </p:txBody>
      </p:sp>
      <p:pic>
        <p:nvPicPr>
          <p:cNvPr id="4101" name="Picture 11" descr="6_md_whtn"/>
          <p:cNvPicPr>
            <a:picLocks noChangeAspect="1" noChangeArrowheads="1" noCrop="1"/>
          </p:cNvPicPr>
          <p:nvPr/>
        </p:nvPicPr>
        <p:blipFill>
          <a:blip r:embed="rId4"/>
          <a:srcRect/>
          <a:stretch>
            <a:fillRect/>
          </a:stretch>
        </p:blipFill>
        <p:spPr bwMode="auto">
          <a:xfrm>
            <a:off x="5943600" y="438150"/>
            <a:ext cx="514350" cy="685800"/>
          </a:xfrm>
          <a:prstGeom prst="rect">
            <a:avLst/>
          </a:prstGeom>
          <a:noFill/>
          <a:ln w="9525">
            <a:noFill/>
            <a:miter lim="800000"/>
            <a:headEnd/>
            <a:tailEnd/>
          </a:ln>
        </p:spPr>
      </p:pic>
      <p:pic>
        <p:nvPicPr>
          <p:cNvPr id="4102" name="Picture 85" descr="atom1"/>
          <p:cNvPicPr>
            <a:picLocks noChangeAspect="1" noChangeArrowheads="1" noCrop="1"/>
          </p:cNvPicPr>
          <p:nvPr/>
        </p:nvPicPr>
        <p:blipFill>
          <a:blip r:embed="rId5"/>
          <a:srcRect/>
          <a:stretch>
            <a:fillRect/>
          </a:stretch>
        </p:blipFill>
        <p:spPr bwMode="auto">
          <a:xfrm>
            <a:off x="3581400" y="4076700"/>
            <a:ext cx="1763713" cy="1322388"/>
          </a:xfrm>
          <a:prstGeom prst="rect">
            <a:avLst/>
          </a:prstGeom>
          <a:noFill/>
          <a:ln w="9525">
            <a:noFill/>
            <a:miter lim="800000"/>
            <a:headEnd/>
            <a:tailEnd/>
          </a:ln>
        </p:spPr>
      </p:pic>
      <p:sp>
        <p:nvSpPr>
          <p:cNvPr id="4103" name="WordArt 86"/>
          <p:cNvSpPr>
            <a:spLocks noChangeArrowheads="1" noChangeShapeType="1" noTextEdit="1"/>
          </p:cNvSpPr>
          <p:nvPr/>
        </p:nvSpPr>
        <p:spPr bwMode="auto">
          <a:xfrm>
            <a:off x="2038350" y="1314450"/>
            <a:ext cx="5067300" cy="523875"/>
          </a:xfrm>
          <a:prstGeom prst="rect">
            <a:avLst/>
          </a:prstGeom>
        </p:spPr>
        <p:txBody>
          <a:bodyPr wrap="none" fromWordArt="1">
            <a:prstTxWarp prst="textPlain">
              <a:avLst>
                <a:gd name="adj" fmla="val 50000"/>
              </a:avLst>
            </a:prstTxWarp>
          </a:bodyPr>
          <a:lstStyle/>
          <a:p>
            <a:pPr algn="ctr"/>
            <a:r>
              <a:rPr lang="vi-VN" sz="3600" kern="10">
                <a:ln w="9525">
                  <a:noFill/>
                  <a:round/>
                  <a:headEnd/>
                  <a:tailEnd/>
                </a:ln>
                <a:solidFill>
                  <a:srgbClr val="0000FF"/>
                </a:solidFill>
                <a:effectLst>
                  <a:outerShdw dist="35921" dir="2700000" algn="ctr" rotWithShape="0">
                    <a:srgbClr val="C0C0C0">
                      <a:alpha val="79999"/>
                    </a:srgbClr>
                  </a:outerShdw>
                </a:effectLst>
                <a:latin typeface="Times New Roman"/>
                <a:cs typeface="Times New Roman"/>
              </a:rPr>
              <a:t>CHƯƠNG II. NHIỆT HỌC</a:t>
            </a:r>
            <a:endParaRPr lang="en-US" sz="3600" kern="10">
              <a:ln w="9525">
                <a:noFill/>
                <a:round/>
                <a:headEnd/>
                <a:tailEnd/>
              </a:ln>
              <a:solidFill>
                <a:srgbClr val="0000FF"/>
              </a:solidFill>
              <a:effectLst>
                <a:outerShdw dist="35921" dir="2700000" algn="ctr" rotWithShape="0">
                  <a:srgbClr val="C0C0C0">
                    <a:alpha val="79999"/>
                  </a:srgbClr>
                </a:outerShdw>
              </a:effectLst>
              <a:latin typeface="Times New Roman"/>
              <a:cs typeface="Times New Roman"/>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6147" name="Rectangle 2"/>
          <p:cNvSpPr>
            <a:spLocks noGrp="1" noChangeArrowheads="1"/>
          </p:cNvSpPr>
          <p:nvPr>
            <p:ph type="title"/>
          </p:nvPr>
        </p:nvSpPr>
        <p:spPr>
          <a:xfrm>
            <a:off x="381000" y="76200"/>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8" name="Rectangle 4"/>
          <p:cNvSpPr txBox="1">
            <a:spLocks noChangeArrowheads="1"/>
          </p:cNvSpPr>
          <p:nvPr/>
        </p:nvSpPr>
        <p:spPr bwMode="auto">
          <a:xfrm>
            <a:off x="38100" y="625475"/>
            <a:ext cx="2209800" cy="61912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p:txBody>
      </p:sp>
      <p:sp>
        <p:nvSpPr>
          <p:cNvPr id="9" name="Rectangle 5"/>
          <p:cNvSpPr txBox="1">
            <a:spLocks noChangeArrowheads="1"/>
          </p:cNvSpPr>
          <p:nvPr/>
        </p:nvSpPr>
        <p:spPr>
          <a:xfrm>
            <a:off x="2362200" y="628650"/>
            <a:ext cx="6629400" cy="6229350"/>
          </a:xfrm>
          <a:prstGeom prst="rect">
            <a:avLst/>
          </a:prstGeom>
          <a:ln>
            <a:solidFill>
              <a:srgbClr val="0066FF"/>
            </a:solidFill>
          </a:ln>
        </p:spPr>
        <p:txBody>
          <a:bodyPr/>
          <a:lstStyle/>
          <a:p>
            <a:pPr marL="342900" indent="-342900" eaLnBrk="1" hangingPunct="1">
              <a:spcBef>
                <a:spcPct val="20000"/>
              </a:spcBef>
              <a:defRPr/>
            </a:pPr>
            <a:r>
              <a:rPr lang="en-US" sz="2800" b="1" kern="0" dirty="0">
                <a:solidFill>
                  <a:srgbClr val="0000FF"/>
                </a:solidFill>
                <a:latin typeface="Times New Roman" pitchFamily="18" charset="0"/>
                <a:cs typeface="Times New Roman" pitchFamily="18" charset="0"/>
                <a:sym typeface="Webdings" pitchFamily="18" charset="2"/>
              </a:rPr>
              <a:t></a:t>
            </a:r>
            <a:r>
              <a:rPr lang="en-US" sz="2800" b="1" kern="0" dirty="0">
                <a:solidFill>
                  <a:srgbClr val="0000FF"/>
                </a:solidFill>
                <a:latin typeface="Times New Roman" pitchFamily="18" charset="0"/>
                <a:cs typeface="Times New Roman" pitchFamily="18" charset="0"/>
              </a:rPr>
              <a:t>1. </a:t>
            </a:r>
            <a:r>
              <a:rPr lang="en-US" sz="2800" b="1" kern="0" dirty="0" err="1">
                <a:solidFill>
                  <a:srgbClr val="0000FF"/>
                </a:solidFill>
                <a:latin typeface="Times New Roman" pitchFamily="18" charset="0"/>
                <a:cs typeface="Times New Roman" pitchFamily="18" charset="0"/>
              </a:rPr>
              <a:t>Làm</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thí</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nghiệm</a:t>
            </a:r>
            <a:endParaRPr lang="en-US" sz="28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endParaRPr lang="en-US" sz="2800" b="1" kern="0" dirty="0">
              <a:solidFill>
                <a:srgbClr val="0000FF"/>
              </a:solidFill>
              <a:latin typeface="Times New Roman" pitchFamily="18" charset="0"/>
              <a:cs typeface="Times New Roman" pitchFamily="18" charset="0"/>
              <a:sym typeface="Wingdings" pitchFamily="2" charset="2"/>
            </a:endParaRPr>
          </a:p>
          <a:p>
            <a:pPr marL="342900" indent="-342900" eaLnBrk="1" hangingPunct="1">
              <a:spcBef>
                <a:spcPct val="15000"/>
              </a:spcBef>
              <a:defRPr/>
            </a:pPr>
            <a:endParaRPr lang="en-US" sz="2800" b="1" kern="0" dirty="0">
              <a:latin typeface="Times New Roman" pitchFamily="18" charset="0"/>
              <a:cs typeface="Times New Roman" pitchFamily="18" charset="0"/>
              <a:sym typeface="Wingdings" pitchFamily="2" charset="2"/>
            </a:endParaRPr>
          </a:p>
          <a:p>
            <a:pPr marL="342900" indent="-342900" eaLnBrk="1" hangingPunct="1">
              <a:spcBef>
                <a:spcPct val="15000"/>
              </a:spcBef>
              <a:defRPr/>
            </a:pPr>
            <a:r>
              <a:rPr lang="en-US" sz="2800" b="1" kern="0" dirty="0">
                <a:latin typeface="Times New Roman" pitchFamily="18" charset="0"/>
                <a:cs typeface="Times New Roman" pitchFamily="18" charset="0"/>
                <a:sym typeface="Wingdings" pitchFamily="2" charset="2"/>
              </a:rPr>
              <a:t> </a:t>
            </a:r>
          </a:p>
        </p:txBody>
      </p:sp>
      <p:sp>
        <p:nvSpPr>
          <p:cNvPr id="10" name="Text Box 266"/>
          <p:cNvSpPr txBox="1">
            <a:spLocks noChangeArrowheads="1"/>
          </p:cNvSpPr>
          <p:nvPr/>
        </p:nvSpPr>
        <p:spPr bwMode="auto">
          <a:xfrm>
            <a:off x="6553200" y="6088063"/>
            <a:ext cx="1219200" cy="336550"/>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t>Hình 19.2</a:t>
            </a:r>
          </a:p>
        </p:txBody>
      </p:sp>
      <p:pic>
        <p:nvPicPr>
          <p:cNvPr id="11" name="Picture 28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913188" y="3581400"/>
            <a:ext cx="1044575" cy="2398713"/>
          </a:xfrm>
          <a:prstGeom prst="rect">
            <a:avLst/>
          </a:prstGeom>
          <a:noFill/>
          <a:ln w="9525">
            <a:noFill/>
            <a:miter lim="800000"/>
            <a:headEnd/>
            <a:tailEnd/>
          </a:ln>
        </p:spPr>
      </p:pic>
      <p:sp>
        <p:nvSpPr>
          <p:cNvPr id="12" name="Text Box 288"/>
          <p:cNvSpPr txBox="1">
            <a:spLocks noChangeArrowheads="1"/>
          </p:cNvSpPr>
          <p:nvPr/>
        </p:nvSpPr>
        <p:spPr bwMode="auto">
          <a:xfrm>
            <a:off x="3810000" y="6088063"/>
            <a:ext cx="1165225" cy="336550"/>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t>Hình 19.1</a:t>
            </a:r>
          </a:p>
        </p:txBody>
      </p:sp>
      <p:sp>
        <p:nvSpPr>
          <p:cNvPr id="13" name="Rectangle 294" descr="Oak"/>
          <p:cNvSpPr>
            <a:spLocks noChangeArrowheads="1"/>
          </p:cNvSpPr>
          <p:nvPr/>
        </p:nvSpPr>
        <p:spPr bwMode="auto">
          <a:xfrm>
            <a:off x="6248400" y="5929313"/>
            <a:ext cx="1905000" cy="190500"/>
          </a:xfrm>
          <a:prstGeom prst="rect">
            <a:avLst/>
          </a:prstGeom>
          <a:blipFill dpi="0" rotWithShape="1">
            <a:blip r:embed="rId6"/>
            <a:srcRect/>
            <a:tile tx="0" ty="0" sx="100000" sy="100000" flip="none" algn="tl"/>
          </a:blipFill>
          <a:ln w="9525" algn="ctr">
            <a:noFill/>
            <a:miter lim="800000"/>
            <a:headEnd/>
            <a:tailEnd/>
          </a:ln>
        </p:spPr>
        <p:txBody>
          <a:bodyPr wrap="none" anchor="ctr"/>
          <a:lstStyle/>
          <a:p>
            <a:pPr eaLnBrk="1" hangingPunct="1"/>
            <a:endParaRPr lang="en-MY" altLang="en-US"/>
          </a:p>
        </p:txBody>
      </p:sp>
      <p:sp>
        <p:nvSpPr>
          <p:cNvPr id="14" name="Text Box 320"/>
          <p:cNvSpPr txBox="1">
            <a:spLocks noChangeArrowheads="1"/>
          </p:cNvSpPr>
          <p:nvPr/>
        </p:nvSpPr>
        <p:spPr bwMode="auto">
          <a:xfrm>
            <a:off x="5715000" y="5221288"/>
            <a:ext cx="762000" cy="517525"/>
          </a:xfrm>
          <a:prstGeom prst="rect">
            <a:avLst/>
          </a:prstGeom>
          <a:noFill/>
          <a:ln w="9525">
            <a:noFill/>
            <a:miter lim="800000"/>
            <a:headEnd/>
            <a:tailEnd/>
          </a:ln>
        </p:spPr>
        <p:txBody>
          <a:bodyPr>
            <a:spAutoFit/>
          </a:bodyPr>
          <a:lstStyle/>
          <a:p>
            <a:pPr eaLnBrk="1" hangingPunct="1">
              <a:spcBef>
                <a:spcPct val="50000"/>
              </a:spcBef>
            </a:pPr>
            <a:r>
              <a:rPr lang="en-US" altLang="en-US" sz="1400"/>
              <a:t>Nước nóng</a:t>
            </a:r>
          </a:p>
        </p:txBody>
      </p:sp>
      <p:grpSp>
        <p:nvGrpSpPr>
          <p:cNvPr id="2" name="Group 332"/>
          <p:cNvGrpSpPr>
            <a:grpSpLocks/>
          </p:cNvGrpSpPr>
          <p:nvPr/>
        </p:nvGrpSpPr>
        <p:grpSpPr bwMode="auto">
          <a:xfrm>
            <a:off x="4114800" y="4819650"/>
            <a:ext cx="685800" cy="1162050"/>
            <a:chOff x="2592" y="3036"/>
            <a:chExt cx="432" cy="732"/>
          </a:xfrm>
        </p:grpSpPr>
        <p:sp>
          <p:nvSpPr>
            <p:cNvPr id="6167" name="Oval 323"/>
            <p:cNvSpPr>
              <a:spLocks noChangeArrowheads="1"/>
            </p:cNvSpPr>
            <p:nvPr/>
          </p:nvSpPr>
          <p:spPr bwMode="auto">
            <a:xfrm>
              <a:off x="2592" y="3336"/>
              <a:ext cx="432" cy="432"/>
            </a:xfrm>
            <a:prstGeom prst="ellipse">
              <a:avLst/>
            </a:prstGeom>
            <a:solidFill>
              <a:srgbClr val="0000FF"/>
            </a:solidFill>
            <a:ln w="9525">
              <a:solidFill>
                <a:schemeClr val="tx1"/>
              </a:solidFill>
              <a:round/>
              <a:headEnd/>
              <a:tailEnd/>
            </a:ln>
          </p:spPr>
          <p:txBody>
            <a:bodyPr wrap="none" anchor="ctr"/>
            <a:lstStyle/>
            <a:p>
              <a:pPr eaLnBrk="1" hangingPunct="1"/>
              <a:endParaRPr lang="en-MY" altLang="en-US"/>
            </a:p>
          </p:txBody>
        </p:sp>
        <p:sp>
          <p:nvSpPr>
            <p:cNvPr id="6168" name="Line 324"/>
            <p:cNvSpPr>
              <a:spLocks noChangeShapeType="1"/>
            </p:cNvSpPr>
            <p:nvPr/>
          </p:nvSpPr>
          <p:spPr bwMode="auto">
            <a:xfrm>
              <a:off x="2808" y="3036"/>
              <a:ext cx="0" cy="336"/>
            </a:xfrm>
            <a:prstGeom prst="line">
              <a:avLst/>
            </a:prstGeom>
            <a:noFill/>
            <a:ln w="38100">
              <a:solidFill>
                <a:srgbClr val="0000FF"/>
              </a:solidFill>
              <a:round/>
              <a:headEnd/>
              <a:tailEnd/>
            </a:ln>
          </p:spPr>
          <p:txBody>
            <a:bodyPr/>
            <a:lstStyle/>
            <a:p>
              <a:endParaRPr lang="en-US"/>
            </a:p>
          </p:txBody>
        </p:sp>
        <p:sp>
          <p:nvSpPr>
            <p:cNvPr id="6169" name="Rectangle 325"/>
            <p:cNvSpPr>
              <a:spLocks noChangeArrowheads="1"/>
            </p:cNvSpPr>
            <p:nvPr/>
          </p:nvSpPr>
          <p:spPr bwMode="auto">
            <a:xfrm>
              <a:off x="2736" y="3240"/>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sp>
          <p:nvSpPr>
            <p:cNvPr id="6170" name="Rectangle 326"/>
            <p:cNvSpPr>
              <a:spLocks noChangeArrowheads="1"/>
            </p:cNvSpPr>
            <p:nvPr/>
          </p:nvSpPr>
          <p:spPr bwMode="auto">
            <a:xfrm>
              <a:off x="2820" y="3240"/>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grpSp>
      <p:sp>
        <p:nvSpPr>
          <p:cNvPr id="20" name="Rectangle 287" descr="Oak"/>
          <p:cNvSpPr>
            <a:spLocks noChangeArrowheads="1"/>
          </p:cNvSpPr>
          <p:nvPr/>
        </p:nvSpPr>
        <p:spPr bwMode="auto">
          <a:xfrm>
            <a:off x="3505200" y="5924550"/>
            <a:ext cx="1905000" cy="190500"/>
          </a:xfrm>
          <a:prstGeom prst="rect">
            <a:avLst/>
          </a:prstGeom>
          <a:blipFill dpi="0" rotWithShape="1">
            <a:blip r:embed="rId6"/>
            <a:srcRect/>
            <a:tile tx="0" ty="0" sx="100000" sy="100000" flip="none" algn="tl"/>
          </a:blipFill>
          <a:ln w="9525" algn="ctr">
            <a:noFill/>
            <a:miter lim="800000"/>
            <a:headEnd/>
            <a:tailEnd/>
          </a:ln>
        </p:spPr>
        <p:txBody>
          <a:bodyPr wrap="none" anchor="ctr"/>
          <a:lstStyle/>
          <a:p>
            <a:pPr eaLnBrk="1" hangingPunct="1"/>
            <a:endParaRPr lang="en-MY" altLang="en-US"/>
          </a:p>
        </p:txBody>
      </p:sp>
      <p:grpSp>
        <p:nvGrpSpPr>
          <p:cNvPr id="3" name="Group 27"/>
          <p:cNvGrpSpPr>
            <a:grpSpLocks/>
          </p:cNvGrpSpPr>
          <p:nvPr/>
        </p:nvGrpSpPr>
        <p:grpSpPr bwMode="auto">
          <a:xfrm>
            <a:off x="6172200" y="4724400"/>
            <a:ext cx="2057400" cy="1295400"/>
            <a:chOff x="6172200" y="4724400"/>
            <a:chExt cx="2057400" cy="1295400"/>
          </a:xfrm>
        </p:grpSpPr>
        <p:pic>
          <p:nvPicPr>
            <p:cNvPr id="6164" name="Picture 29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172200" y="4724400"/>
              <a:ext cx="2057400" cy="1295400"/>
            </a:xfrm>
            <a:prstGeom prst="rect">
              <a:avLst/>
            </a:prstGeom>
            <a:noFill/>
            <a:ln w="9525">
              <a:noFill/>
              <a:miter lim="800000"/>
              <a:headEnd/>
              <a:tailEnd/>
            </a:ln>
          </p:spPr>
        </p:pic>
        <p:sp>
          <p:nvSpPr>
            <p:cNvPr id="6165" name="Freeform 296"/>
            <p:cNvSpPr>
              <a:spLocks/>
            </p:cNvSpPr>
            <p:nvPr/>
          </p:nvSpPr>
          <p:spPr bwMode="auto">
            <a:xfrm>
              <a:off x="6408738" y="5446713"/>
              <a:ext cx="1570037" cy="512762"/>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sp>
          <p:nvSpPr>
            <p:cNvPr id="6166" name="Freeform 297"/>
            <p:cNvSpPr>
              <a:spLocks/>
            </p:cNvSpPr>
            <p:nvPr/>
          </p:nvSpPr>
          <p:spPr bwMode="auto">
            <a:xfrm>
              <a:off x="6388100" y="5241925"/>
              <a:ext cx="1625600" cy="204788"/>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grpSp>
      <p:sp>
        <p:nvSpPr>
          <p:cNvPr id="8212" name="Freeform 311"/>
          <p:cNvSpPr>
            <a:spLocks/>
          </p:cNvSpPr>
          <p:nvPr/>
        </p:nvSpPr>
        <p:spPr bwMode="auto">
          <a:xfrm>
            <a:off x="6553200" y="4805363"/>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8213" name="Freeform 312"/>
          <p:cNvSpPr>
            <a:spLocks/>
          </p:cNvSpPr>
          <p:nvPr/>
        </p:nvSpPr>
        <p:spPr bwMode="auto">
          <a:xfrm>
            <a:off x="6781800" y="4805363"/>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8214" name="Freeform 313"/>
          <p:cNvSpPr>
            <a:spLocks/>
          </p:cNvSpPr>
          <p:nvPr/>
        </p:nvSpPr>
        <p:spPr bwMode="auto">
          <a:xfrm>
            <a:off x="7772400" y="4805363"/>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8215" name="Freeform 314"/>
          <p:cNvSpPr>
            <a:spLocks/>
          </p:cNvSpPr>
          <p:nvPr/>
        </p:nvSpPr>
        <p:spPr bwMode="auto">
          <a:xfrm>
            <a:off x="7467600" y="4805363"/>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31" name="Text Box 261"/>
          <p:cNvSpPr txBox="1">
            <a:spLocks noChangeArrowheads="1"/>
          </p:cNvSpPr>
          <p:nvPr/>
        </p:nvSpPr>
        <p:spPr bwMode="auto">
          <a:xfrm>
            <a:off x="2590800" y="2187575"/>
            <a:ext cx="632460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     Đặt bình cầu vào chậu nước nóng và quan sát hiện tượng xảy ra với mực nước trong ống thủy tinh (H.19.2). </a:t>
            </a:r>
          </a:p>
        </p:txBody>
      </p:sp>
      <p:sp>
        <p:nvSpPr>
          <p:cNvPr id="32" name="Text Box 290"/>
          <p:cNvSpPr txBox="1">
            <a:spLocks noChangeArrowheads="1"/>
          </p:cNvSpPr>
          <p:nvPr/>
        </p:nvSpPr>
        <p:spPr bwMode="auto">
          <a:xfrm>
            <a:off x="2514600" y="1193800"/>
            <a:ext cx="6477000" cy="1016000"/>
          </a:xfrm>
          <a:prstGeom prst="rect">
            <a:avLst/>
          </a:prstGeom>
          <a:noFill/>
          <a:ln w="9525">
            <a:noFill/>
            <a:miter lim="800000"/>
            <a:headEnd/>
            <a:tailEnd/>
          </a:ln>
        </p:spPr>
        <p:txBody>
          <a:bodyPr>
            <a:spAutoFit/>
          </a:bodyPr>
          <a:lstStyle/>
          <a:p>
            <a:pPr algn="just" eaLnBrk="1" hangingPunct="1">
              <a:spcBef>
                <a:spcPct val="15000"/>
              </a:spcBef>
            </a:pPr>
            <a:r>
              <a:rPr lang="en-US" altLang="en-US" sz="2000">
                <a:latin typeface="Times New Roman" pitchFamily="18" charset="0"/>
                <a:cs typeface="Times New Roman" pitchFamily="18" charset="0"/>
                <a:sym typeface="Wingdings" pitchFamily="2" charset="2"/>
              </a:rPr>
              <a:t>      </a:t>
            </a:r>
            <a:r>
              <a:rPr lang="en-US" altLang="en-US" sz="2000" b="1">
                <a:latin typeface="Times New Roman" pitchFamily="18" charset="0"/>
                <a:cs typeface="Times New Roman" pitchFamily="18" charset="0"/>
                <a:sym typeface="Wingdings" pitchFamily="2" charset="2"/>
              </a:rPr>
              <a:t>Đổ đầy nước màu vào một bình cầu. Nút chặt bình bằng nút cao su cắm xuyên qua một ống thủy tinh. Khi đó nước màu sẽ dâng lên trong ống (H.19.1).</a:t>
            </a:r>
            <a:endParaRPr lang="en-US" altLang="en-US" sz="2000">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edge">
                                      <p:cBhvr>
                                        <p:cTn id="23" dur="2000"/>
                                        <p:tgtEl>
                                          <p:spTgt spid="2"/>
                                        </p:tgtEl>
                                      </p:cBhvr>
                                    </p:animEffect>
                                  </p:childTnLst>
                                </p:cTn>
                              </p:par>
                              <p:par>
                                <p:cTn id="24" presetID="2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edge">
                                      <p:cBhvr>
                                        <p:cTn id="26" dur="2000"/>
                                        <p:tgtEl>
                                          <p:spTgt spid="11"/>
                                        </p:tgtEl>
                                      </p:cBhvr>
                                    </p:animEffect>
                                  </p:childTnLst>
                                </p:cTn>
                              </p:par>
                              <p:par>
                                <p:cTn id="27" presetID="2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edge">
                                      <p:cBhvr>
                                        <p:cTn id="29" dur="2000"/>
                                        <p:tgtEl>
                                          <p:spTgt spid="20"/>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edge">
                                      <p:cBhvr>
                                        <p:cTn id="35" dur="2000"/>
                                        <p:tgtEl>
                                          <p:spTgt spid="14"/>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edge">
                                      <p:cBhvr>
                                        <p:cTn id="38" dur="2000"/>
                                        <p:tgtEl>
                                          <p:spTgt spid="10"/>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8212"/>
                                        </p:tgtEl>
                                        <p:attrNameLst>
                                          <p:attrName>style.visibility</p:attrName>
                                        </p:attrNameLst>
                                      </p:cBhvr>
                                      <p:to>
                                        <p:strVal val="visible"/>
                                      </p:to>
                                    </p:set>
                                    <p:animEffect transition="in" filter="wedge">
                                      <p:cBhvr>
                                        <p:cTn id="41" dur="2000"/>
                                        <p:tgtEl>
                                          <p:spTgt spid="8212"/>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8213"/>
                                        </p:tgtEl>
                                        <p:attrNameLst>
                                          <p:attrName>style.visibility</p:attrName>
                                        </p:attrNameLst>
                                      </p:cBhvr>
                                      <p:to>
                                        <p:strVal val="visible"/>
                                      </p:to>
                                    </p:set>
                                    <p:animEffect transition="in" filter="wedge">
                                      <p:cBhvr>
                                        <p:cTn id="44" dur="2000"/>
                                        <p:tgtEl>
                                          <p:spTgt spid="8213"/>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8215"/>
                                        </p:tgtEl>
                                        <p:attrNameLst>
                                          <p:attrName>style.visibility</p:attrName>
                                        </p:attrNameLst>
                                      </p:cBhvr>
                                      <p:to>
                                        <p:strVal val="visible"/>
                                      </p:to>
                                    </p:set>
                                    <p:animEffect transition="in" filter="wedge">
                                      <p:cBhvr>
                                        <p:cTn id="47" dur="2000"/>
                                        <p:tgtEl>
                                          <p:spTgt spid="821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8214"/>
                                        </p:tgtEl>
                                        <p:attrNameLst>
                                          <p:attrName>style.visibility</p:attrName>
                                        </p:attrNameLst>
                                      </p:cBhvr>
                                      <p:to>
                                        <p:strVal val="visible"/>
                                      </p:to>
                                    </p:set>
                                    <p:animEffect transition="in" filter="wedge">
                                      <p:cBhvr>
                                        <p:cTn id="50" dur="2000"/>
                                        <p:tgtEl>
                                          <p:spTgt spid="8214"/>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edge">
                                      <p:cBhvr>
                                        <p:cTn id="53" dur="2000"/>
                                        <p:tgtEl>
                                          <p:spTgt spid="13"/>
                                        </p:tgtEl>
                                      </p:cBhvr>
                                    </p:animEffect>
                                  </p:childTnLst>
                                </p:cTn>
                              </p:par>
                              <p:par>
                                <p:cTn id="54" presetID="20"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edge">
                                      <p:cBhvr>
                                        <p:cTn id="5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2" grpId="0"/>
      <p:bldP spid="13" grpId="0" animBg="1"/>
      <p:bldP spid="14" grpId="0"/>
      <p:bldP spid="20" grpId="0" animBg="1"/>
      <p:bldP spid="8212" grpId="0" animBg="1"/>
      <p:bldP spid="8213" grpId="0" animBg="1"/>
      <p:bldP spid="8214" grpId="0" animBg="1"/>
      <p:bldP spid="8215" grpId="0" animBg="1"/>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7171" name="Rectangle 2"/>
          <p:cNvSpPr>
            <a:spLocks noGrp="1" noChangeArrowheads="1"/>
          </p:cNvSpPr>
          <p:nvPr>
            <p:ph type="title"/>
          </p:nvPr>
        </p:nvSpPr>
        <p:spPr>
          <a:xfrm>
            <a:off x="381000" y="76200"/>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4" name="Rectangle 3"/>
          <p:cNvSpPr txBox="1">
            <a:spLocks noChangeArrowheads="1"/>
          </p:cNvSpPr>
          <p:nvPr/>
        </p:nvSpPr>
        <p:spPr bwMode="auto">
          <a:xfrm>
            <a:off x="38100" y="601663"/>
            <a:ext cx="2209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p:txBody>
      </p:sp>
      <p:sp>
        <p:nvSpPr>
          <p:cNvPr id="5" name="Rectangle 4"/>
          <p:cNvSpPr txBox="1">
            <a:spLocks noChangeArrowheads="1"/>
          </p:cNvSpPr>
          <p:nvPr/>
        </p:nvSpPr>
        <p:spPr>
          <a:xfrm>
            <a:off x="2362200" y="628650"/>
            <a:ext cx="6629400" cy="6229350"/>
          </a:xfrm>
          <a:prstGeom prst="rect">
            <a:avLst/>
          </a:prstGeom>
          <a:ln>
            <a:solidFill>
              <a:srgbClr val="0066FF"/>
            </a:solidFill>
          </a:ln>
        </p:spPr>
        <p:txBody>
          <a:bodyPr/>
          <a:lstStyle/>
          <a:p>
            <a:pPr marL="342900" indent="-342900" eaLnBrk="1" hangingPunct="1">
              <a:spcBef>
                <a:spcPct val="20000"/>
              </a:spcBef>
              <a:defRPr/>
            </a:pPr>
            <a:r>
              <a:rPr lang="en-US" sz="2400" b="1" kern="0" dirty="0">
                <a:solidFill>
                  <a:srgbClr val="0000FF"/>
                </a:solidFill>
                <a:latin typeface="+mn-lt"/>
                <a:cs typeface="+mn-cs"/>
                <a:sym typeface="Webdings" pitchFamily="18" charset="2"/>
              </a:rPr>
              <a:t> </a:t>
            </a:r>
            <a:r>
              <a:rPr lang="en-US" sz="2800" b="1" kern="0" dirty="0">
                <a:solidFill>
                  <a:srgbClr val="0000FF"/>
                </a:solidFill>
                <a:latin typeface="Times New Roman" pitchFamily="18" charset="0"/>
                <a:cs typeface="Times New Roman" pitchFamily="18" charset="0"/>
              </a:rPr>
              <a:t>1. </a:t>
            </a:r>
            <a:r>
              <a:rPr lang="en-US" sz="2800" b="1" kern="0" dirty="0" err="1">
                <a:solidFill>
                  <a:srgbClr val="0000FF"/>
                </a:solidFill>
                <a:latin typeface="Times New Roman" pitchFamily="18" charset="0"/>
                <a:cs typeface="Times New Roman" pitchFamily="18" charset="0"/>
              </a:rPr>
              <a:t>Làm</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thí</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nghiệm</a:t>
            </a:r>
            <a:endParaRPr lang="en-US" sz="28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endParaRPr lang="en-US" b="1" kern="0" dirty="0">
              <a:latin typeface="+mn-lt"/>
              <a:cs typeface="+mn-cs"/>
              <a:sym typeface="Wingdings" pitchFamily="2" charset="2"/>
            </a:endParaRPr>
          </a:p>
          <a:p>
            <a:pPr marL="342900" indent="-342900" eaLnBrk="1" hangingPunct="1">
              <a:spcBef>
                <a:spcPct val="15000"/>
              </a:spcBef>
              <a:defRPr/>
            </a:pPr>
            <a:endParaRPr lang="en-US" sz="2000" b="1" kern="0" dirty="0">
              <a:latin typeface="+mn-lt"/>
              <a:cs typeface="+mn-cs"/>
              <a:sym typeface="Wingdings" pitchFamily="2" charset="2"/>
            </a:endParaRPr>
          </a:p>
          <a:p>
            <a:pPr marL="342900" indent="-342900" eaLnBrk="1" hangingPunct="1">
              <a:spcBef>
                <a:spcPct val="15000"/>
              </a:spcBef>
              <a:defRPr/>
            </a:pPr>
            <a:r>
              <a:rPr lang="en-US" sz="2000" b="1" kern="0" dirty="0">
                <a:latin typeface="+mn-lt"/>
                <a:cs typeface="+mn-cs"/>
                <a:sym typeface="Wingdings" pitchFamily="2" charset="2"/>
              </a:rPr>
              <a:t> </a:t>
            </a:r>
          </a:p>
        </p:txBody>
      </p:sp>
      <p:sp>
        <p:nvSpPr>
          <p:cNvPr id="7174" name="Text Box 35"/>
          <p:cNvSpPr txBox="1">
            <a:spLocks noChangeArrowheads="1"/>
          </p:cNvSpPr>
          <p:nvPr/>
        </p:nvSpPr>
        <p:spPr bwMode="auto">
          <a:xfrm>
            <a:off x="0" y="958850"/>
            <a:ext cx="2209800" cy="400050"/>
          </a:xfrm>
          <a:prstGeom prst="rect">
            <a:avLst/>
          </a:prstGeom>
          <a:noFill/>
          <a:ln w="9525">
            <a:noFill/>
            <a:miter lim="800000"/>
            <a:headEnd/>
            <a:tailEnd/>
          </a:ln>
        </p:spPr>
        <p:txBody>
          <a:bodyPr>
            <a:spAutoFit/>
          </a:bodyPr>
          <a:lstStyle/>
          <a:p>
            <a:pPr eaLnBrk="1" hangingPunct="1">
              <a:spcBef>
                <a:spcPct val="50000"/>
              </a:spcBef>
            </a:pPr>
            <a:r>
              <a:rPr lang="en-US" altLang="en-US" sz="2000" b="1" u="sng">
                <a:latin typeface="Times New Roman" pitchFamily="18" charset="0"/>
                <a:sym typeface="Wingdings 2" pitchFamily="18" charset="2"/>
              </a:rPr>
              <a:t> </a:t>
            </a:r>
            <a:r>
              <a:rPr lang="en-US" altLang="en-US" sz="2000" b="1" u="sng">
                <a:latin typeface="Times New Roman" pitchFamily="18" charset="0"/>
                <a:sym typeface="Wingdings" pitchFamily="2" charset="2"/>
              </a:rPr>
              <a:t>2. Trả lời câu hỏi</a:t>
            </a:r>
          </a:p>
        </p:txBody>
      </p:sp>
      <p:sp>
        <p:nvSpPr>
          <p:cNvPr id="7" name="Text Box 53"/>
          <p:cNvSpPr txBox="1">
            <a:spLocks noChangeArrowheads="1"/>
          </p:cNvSpPr>
          <p:nvPr/>
        </p:nvSpPr>
        <p:spPr bwMode="auto">
          <a:xfrm>
            <a:off x="0" y="1384300"/>
            <a:ext cx="2209800" cy="1570038"/>
          </a:xfrm>
          <a:prstGeom prst="rect">
            <a:avLst/>
          </a:prstGeom>
          <a:noFill/>
          <a:ln w="9525">
            <a:noFill/>
            <a:miter lim="800000"/>
            <a:headEnd/>
            <a:tailEnd/>
          </a:ln>
        </p:spPr>
        <p:txBody>
          <a:bodyPr>
            <a:spAutoFit/>
          </a:bodyPr>
          <a:lstStyle/>
          <a:p>
            <a:pPr algn="just" eaLnBrk="1" hangingPunct="1">
              <a:spcBef>
                <a:spcPct val="50000"/>
              </a:spcBef>
            </a:pPr>
            <a:r>
              <a:rPr lang="en-US" altLang="en-US" sz="2400">
                <a:latin typeface="Times New Roman" pitchFamily="18" charset="0"/>
                <a:cs typeface="Times New Roman" pitchFamily="18" charset="0"/>
              </a:rPr>
              <a:t>C1. Mực nước </a:t>
            </a:r>
            <a:r>
              <a:rPr lang="en-US" altLang="en-US" sz="2400">
                <a:solidFill>
                  <a:srgbClr val="FF0000"/>
                </a:solidFill>
                <a:latin typeface="Times New Roman" pitchFamily="18" charset="0"/>
                <a:cs typeface="Times New Roman" pitchFamily="18" charset="0"/>
              </a:rPr>
              <a:t>dâng lên</a:t>
            </a:r>
            <a:r>
              <a:rPr lang="en-US" altLang="en-US" sz="2400">
                <a:solidFill>
                  <a:srgbClr val="0000FF"/>
                </a:solidFill>
                <a:latin typeface="Times New Roman" pitchFamily="18" charset="0"/>
                <a:cs typeface="Times New Roman" pitchFamily="18" charset="0"/>
              </a:rPr>
              <a:t>, </a:t>
            </a:r>
            <a:r>
              <a:rPr lang="en-US" altLang="en-US" sz="2400">
                <a:latin typeface="Times New Roman" pitchFamily="18" charset="0"/>
                <a:cs typeface="Times New Roman" pitchFamily="18" charset="0"/>
              </a:rPr>
              <a:t>vì nước </a:t>
            </a:r>
            <a:r>
              <a:rPr lang="en-US" altLang="en-US" sz="2400">
                <a:solidFill>
                  <a:srgbClr val="FF0000"/>
                </a:solidFill>
                <a:latin typeface="Times New Roman" pitchFamily="18" charset="0"/>
                <a:cs typeface="Times New Roman" pitchFamily="18" charset="0"/>
              </a:rPr>
              <a:t>nóng lên, nở ra.</a:t>
            </a:r>
          </a:p>
        </p:txBody>
      </p:sp>
      <p:sp>
        <p:nvSpPr>
          <p:cNvPr id="7176" name="Text Box 28"/>
          <p:cNvSpPr txBox="1">
            <a:spLocks noChangeArrowheads="1"/>
          </p:cNvSpPr>
          <p:nvPr/>
        </p:nvSpPr>
        <p:spPr bwMode="auto">
          <a:xfrm>
            <a:off x="2362200" y="1066800"/>
            <a:ext cx="3225800" cy="523875"/>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FF"/>
                </a:solidFill>
                <a:latin typeface="Times New Roman" pitchFamily="18" charset="0"/>
                <a:cs typeface="Times New Roman" pitchFamily="18" charset="0"/>
                <a:sym typeface="Wingdings 2" pitchFamily="18" charset="2"/>
              </a:rPr>
              <a:t> </a:t>
            </a:r>
            <a:r>
              <a:rPr lang="en-US" altLang="en-US" sz="2800" b="1">
                <a:solidFill>
                  <a:srgbClr val="0000FF"/>
                </a:solidFill>
                <a:latin typeface="Times New Roman" pitchFamily="18" charset="0"/>
                <a:cs typeface="Times New Roman" pitchFamily="18" charset="0"/>
                <a:sym typeface="Wingdings" pitchFamily="2" charset="2"/>
              </a:rPr>
              <a:t>2. Trả lời câu hỏi</a:t>
            </a:r>
          </a:p>
        </p:txBody>
      </p:sp>
      <p:sp>
        <p:nvSpPr>
          <p:cNvPr id="9" name="Text Box 26"/>
          <p:cNvSpPr txBox="1">
            <a:spLocks noChangeArrowheads="1"/>
          </p:cNvSpPr>
          <p:nvPr/>
        </p:nvSpPr>
        <p:spPr bwMode="auto">
          <a:xfrm>
            <a:off x="2362200" y="1604963"/>
            <a:ext cx="6400800" cy="1016000"/>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          Có hiện tượng gì xảy ra với </a:t>
            </a:r>
            <a:r>
              <a:rPr lang="en-US" altLang="en-US" sz="2000" b="1">
                <a:solidFill>
                  <a:srgbClr val="FF3300"/>
                </a:solidFill>
                <a:latin typeface="Times New Roman" pitchFamily="18" charset="0"/>
                <a:cs typeface="Times New Roman" pitchFamily="18" charset="0"/>
              </a:rPr>
              <a:t>mực nước</a:t>
            </a:r>
            <a:r>
              <a:rPr lang="en-US" altLang="en-US" sz="2000" b="1">
                <a:latin typeface="Times New Roman" pitchFamily="18" charset="0"/>
                <a:cs typeface="Times New Roman" pitchFamily="18" charset="0"/>
              </a:rPr>
              <a:t> trong ống thủy tinh khi ta đặt bình vào chậu </a:t>
            </a:r>
            <a:r>
              <a:rPr lang="en-US" altLang="en-US" sz="2000" b="1">
                <a:solidFill>
                  <a:srgbClr val="FF3300"/>
                </a:solidFill>
                <a:latin typeface="Times New Roman" pitchFamily="18" charset="0"/>
                <a:cs typeface="Times New Roman" pitchFamily="18" charset="0"/>
              </a:rPr>
              <a:t>nước nóng</a:t>
            </a:r>
            <a:r>
              <a:rPr lang="en-US" altLang="en-US" sz="2000" b="1">
                <a:latin typeface="Times New Roman" pitchFamily="18" charset="0"/>
                <a:cs typeface="Times New Roman" pitchFamily="18" charset="0"/>
              </a:rPr>
              <a:t> ? Giải thích.</a:t>
            </a:r>
          </a:p>
        </p:txBody>
      </p:sp>
      <p:sp>
        <p:nvSpPr>
          <p:cNvPr id="10" name="Text Box 27"/>
          <p:cNvSpPr txBox="1">
            <a:spLocks noChangeArrowheads="1"/>
          </p:cNvSpPr>
          <p:nvPr/>
        </p:nvSpPr>
        <p:spPr bwMode="auto">
          <a:xfrm>
            <a:off x="2476500" y="1524000"/>
            <a:ext cx="533400" cy="366713"/>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b="1">
                <a:solidFill>
                  <a:schemeClr val="bg1"/>
                </a:solidFill>
              </a:rPr>
              <a:t>C1</a:t>
            </a:r>
          </a:p>
        </p:txBody>
      </p:sp>
      <p:sp>
        <p:nvSpPr>
          <p:cNvPr id="11" name="Text Box 6"/>
          <p:cNvSpPr txBox="1">
            <a:spLocks noChangeArrowheads="1"/>
          </p:cNvSpPr>
          <p:nvPr/>
        </p:nvSpPr>
        <p:spPr bwMode="auto">
          <a:xfrm>
            <a:off x="2578100" y="5216525"/>
            <a:ext cx="6019800" cy="1016000"/>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Trả lời :</a:t>
            </a:r>
          </a:p>
          <a:p>
            <a:pPr eaLnBrk="1" hangingPunct="1">
              <a:spcBef>
                <a:spcPct val="50000"/>
              </a:spcBef>
            </a:pPr>
            <a:r>
              <a:rPr lang="en-US" altLang="en-US" sz="2400" b="1">
                <a:solidFill>
                  <a:srgbClr val="0000FF"/>
                </a:solidFill>
                <a:latin typeface="Times New Roman" pitchFamily="18" charset="0"/>
                <a:cs typeface="Times New Roman" pitchFamily="18" charset="0"/>
              </a:rPr>
              <a:t>Mực nước</a:t>
            </a:r>
            <a:r>
              <a:rPr lang="en-US" altLang="en-US" sz="2400" b="1">
                <a:latin typeface="Times New Roman" pitchFamily="18" charset="0"/>
                <a:cs typeface="Times New Roman" pitchFamily="18" charset="0"/>
              </a:rPr>
              <a:t> </a:t>
            </a:r>
            <a:r>
              <a:rPr lang="en-US" altLang="en-US" sz="2400" b="1">
                <a:solidFill>
                  <a:srgbClr val="FF3300"/>
                </a:solidFill>
                <a:latin typeface="Times New Roman" pitchFamily="18" charset="0"/>
                <a:cs typeface="Times New Roman" pitchFamily="18" charset="0"/>
              </a:rPr>
              <a:t>dâng lên</a:t>
            </a:r>
            <a:r>
              <a:rPr lang="en-US" altLang="en-US" sz="2400" b="1">
                <a:latin typeface="Times New Roman" pitchFamily="18" charset="0"/>
                <a:cs typeface="Times New Roman" pitchFamily="18" charset="0"/>
              </a:rPr>
              <a:t>, </a:t>
            </a:r>
            <a:r>
              <a:rPr lang="en-US" altLang="en-US" sz="2400" b="1">
                <a:solidFill>
                  <a:srgbClr val="0000FF"/>
                </a:solidFill>
                <a:latin typeface="Times New Roman" pitchFamily="18" charset="0"/>
                <a:cs typeface="Times New Roman" pitchFamily="18" charset="0"/>
              </a:rPr>
              <a:t>vì nước</a:t>
            </a:r>
            <a:r>
              <a:rPr lang="en-US" altLang="en-US" sz="2400" b="1">
                <a:latin typeface="Times New Roman" pitchFamily="18" charset="0"/>
                <a:cs typeface="Times New Roman" pitchFamily="18" charset="0"/>
              </a:rPr>
              <a:t> </a:t>
            </a:r>
            <a:r>
              <a:rPr lang="en-US" altLang="en-US" sz="2400" b="1">
                <a:solidFill>
                  <a:srgbClr val="FF3300"/>
                </a:solidFill>
                <a:latin typeface="Times New Roman" pitchFamily="18" charset="0"/>
                <a:cs typeface="Times New Roman" pitchFamily="18" charset="0"/>
              </a:rPr>
              <a:t>nóng lên</a:t>
            </a:r>
            <a:r>
              <a:rPr lang="en-US" altLang="en-US" sz="2400" b="1">
                <a:latin typeface="Times New Roman" pitchFamily="18" charset="0"/>
                <a:cs typeface="Times New Roman" pitchFamily="18" charset="0"/>
              </a:rPr>
              <a:t>, </a:t>
            </a:r>
            <a:r>
              <a:rPr lang="en-US" altLang="en-US" sz="2400" b="1">
                <a:solidFill>
                  <a:srgbClr val="FF3300"/>
                </a:solidFill>
                <a:latin typeface="Times New Roman" pitchFamily="18" charset="0"/>
                <a:cs typeface="Times New Roman" pitchFamily="18" charset="0"/>
              </a:rPr>
              <a:t>nở ra</a:t>
            </a:r>
            <a:r>
              <a:rPr lang="en-US" altLang="en-US" sz="2400" b="1">
                <a:latin typeface="Times New Roman" pitchFamily="18" charset="0"/>
                <a:cs typeface="Times New Roman" pitchFamily="18" charset="0"/>
              </a:rPr>
              <a:t>.</a:t>
            </a:r>
          </a:p>
        </p:txBody>
      </p:sp>
      <p:sp>
        <p:nvSpPr>
          <p:cNvPr id="7180" name="Text Box 7"/>
          <p:cNvSpPr txBox="1">
            <a:spLocks noChangeArrowheads="1"/>
          </p:cNvSpPr>
          <p:nvPr/>
        </p:nvSpPr>
        <p:spPr bwMode="auto">
          <a:xfrm>
            <a:off x="6858000" y="5016500"/>
            <a:ext cx="1219200" cy="336550"/>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t>Hình 19.2</a:t>
            </a:r>
          </a:p>
        </p:txBody>
      </p:sp>
      <p:sp>
        <p:nvSpPr>
          <p:cNvPr id="7181" name="Freeform 14"/>
          <p:cNvSpPr>
            <a:spLocks/>
          </p:cNvSpPr>
          <p:nvPr/>
        </p:nvSpPr>
        <p:spPr bwMode="auto">
          <a:xfrm>
            <a:off x="6713538" y="4375150"/>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sp>
        <p:nvSpPr>
          <p:cNvPr id="7182" name="Freeform 15"/>
          <p:cNvSpPr>
            <a:spLocks/>
          </p:cNvSpPr>
          <p:nvPr/>
        </p:nvSpPr>
        <p:spPr bwMode="auto">
          <a:xfrm>
            <a:off x="6692900" y="4170363"/>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pic>
        <p:nvPicPr>
          <p:cNvPr id="7183" name="Picture 1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77000" y="3638550"/>
            <a:ext cx="2057400" cy="1295400"/>
          </a:xfrm>
          <a:prstGeom prst="rect">
            <a:avLst/>
          </a:prstGeom>
          <a:noFill/>
          <a:ln w="9525">
            <a:noFill/>
            <a:miter lim="800000"/>
            <a:headEnd/>
            <a:tailEnd/>
          </a:ln>
        </p:spPr>
      </p:pic>
      <p:sp>
        <p:nvSpPr>
          <p:cNvPr id="17" name="Line 17"/>
          <p:cNvSpPr>
            <a:spLocks noChangeShapeType="1"/>
          </p:cNvSpPr>
          <p:nvPr/>
        </p:nvSpPr>
        <p:spPr bwMode="auto">
          <a:xfrm>
            <a:off x="7505700" y="2959100"/>
            <a:ext cx="0" cy="914400"/>
          </a:xfrm>
          <a:prstGeom prst="line">
            <a:avLst/>
          </a:prstGeom>
          <a:noFill/>
          <a:ln w="38100">
            <a:solidFill>
              <a:srgbClr val="0000FF"/>
            </a:solidFill>
            <a:round/>
            <a:headEnd/>
            <a:tailEnd/>
          </a:ln>
        </p:spPr>
        <p:txBody>
          <a:bodyPr/>
          <a:lstStyle/>
          <a:p>
            <a:endParaRPr lang="en-US"/>
          </a:p>
        </p:txBody>
      </p:sp>
      <p:sp>
        <p:nvSpPr>
          <p:cNvPr id="7185" name="Freeform 18"/>
          <p:cNvSpPr>
            <a:spLocks/>
          </p:cNvSpPr>
          <p:nvPr/>
        </p:nvSpPr>
        <p:spPr bwMode="auto">
          <a:xfrm>
            <a:off x="6858000" y="37338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7186" name="Freeform 19"/>
          <p:cNvSpPr>
            <a:spLocks/>
          </p:cNvSpPr>
          <p:nvPr/>
        </p:nvSpPr>
        <p:spPr bwMode="auto">
          <a:xfrm>
            <a:off x="7086600" y="37338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7187" name="Freeform 20"/>
          <p:cNvSpPr>
            <a:spLocks/>
          </p:cNvSpPr>
          <p:nvPr/>
        </p:nvSpPr>
        <p:spPr bwMode="auto">
          <a:xfrm>
            <a:off x="8077200" y="37338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7188" name="Freeform 21"/>
          <p:cNvSpPr>
            <a:spLocks/>
          </p:cNvSpPr>
          <p:nvPr/>
        </p:nvSpPr>
        <p:spPr bwMode="auto">
          <a:xfrm>
            <a:off x="7772400" y="37338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pic>
        <p:nvPicPr>
          <p:cNvPr id="22" name="Picture 2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89388" y="2514600"/>
            <a:ext cx="1044575" cy="2398713"/>
          </a:xfrm>
          <a:prstGeom prst="rect">
            <a:avLst/>
          </a:prstGeom>
          <a:noFill/>
          <a:ln w="9525">
            <a:noFill/>
            <a:miter lim="800000"/>
            <a:headEnd/>
            <a:tailEnd/>
          </a:ln>
        </p:spPr>
      </p:pic>
      <p:sp>
        <p:nvSpPr>
          <p:cNvPr id="7190" name="Text Box 31"/>
          <p:cNvSpPr txBox="1">
            <a:spLocks noChangeArrowheads="1"/>
          </p:cNvSpPr>
          <p:nvPr/>
        </p:nvSpPr>
        <p:spPr bwMode="auto">
          <a:xfrm>
            <a:off x="3886200" y="5021263"/>
            <a:ext cx="1165225" cy="336550"/>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t>Hình 19.1</a:t>
            </a:r>
          </a:p>
        </p:txBody>
      </p:sp>
      <p:sp>
        <p:nvSpPr>
          <p:cNvPr id="7191" name="Text Box 36"/>
          <p:cNvSpPr txBox="1">
            <a:spLocks noChangeArrowheads="1"/>
          </p:cNvSpPr>
          <p:nvPr/>
        </p:nvSpPr>
        <p:spPr bwMode="auto">
          <a:xfrm>
            <a:off x="6019800" y="4267200"/>
            <a:ext cx="762000" cy="517525"/>
          </a:xfrm>
          <a:prstGeom prst="rect">
            <a:avLst/>
          </a:prstGeom>
          <a:noFill/>
          <a:ln w="9525">
            <a:noFill/>
            <a:miter lim="800000"/>
            <a:headEnd/>
            <a:tailEnd/>
          </a:ln>
        </p:spPr>
        <p:txBody>
          <a:bodyPr>
            <a:spAutoFit/>
          </a:bodyPr>
          <a:lstStyle/>
          <a:p>
            <a:pPr eaLnBrk="1" hangingPunct="1">
              <a:spcBef>
                <a:spcPct val="50000"/>
              </a:spcBef>
            </a:pPr>
            <a:r>
              <a:rPr lang="en-US" altLang="en-US" sz="1400"/>
              <a:t>Nước nóng</a:t>
            </a:r>
          </a:p>
        </p:txBody>
      </p:sp>
      <p:sp>
        <p:nvSpPr>
          <p:cNvPr id="7192" name="Line 37"/>
          <p:cNvSpPr>
            <a:spLocks noChangeShapeType="1"/>
          </p:cNvSpPr>
          <p:nvPr/>
        </p:nvSpPr>
        <p:spPr bwMode="auto">
          <a:xfrm>
            <a:off x="6553200" y="4572000"/>
            <a:ext cx="381000" cy="76200"/>
          </a:xfrm>
          <a:prstGeom prst="line">
            <a:avLst/>
          </a:prstGeom>
          <a:noFill/>
          <a:ln w="9525">
            <a:solidFill>
              <a:schemeClr val="tx1"/>
            </a:solidFill>
            <a:round/>
            <a:headEnd/>
            <a:tailEnd type="triangle" w="med" len="med"/>
          </a:ln>
        </p:spPr>
        <p:txBody>
          <a:bodyPr/>
          <a:lstStyle/>
          <a:p>
            <a:endParaRPr lang="en-US"/>
          </a:p>
        </p:txBody>
      </p:sp>
      <p:grpSp>
        <p:nvGrpSpPr>
          <p:cNvPr id="2" name="Group 51"/>
          <p:cNvGrpSpPr>
            <a:grpSpLocks/>
          </p:cNvGrpSpPr>
          <p:nvPr/>
        </p:nvGrpSpPr>
        <p:grpSpPr bwMode="auto">
          <a:xfrm>
            <a:off x="4191000" y="3733800"/>
            <a:ext cx="685800" cy="1162050"/>
            <a:chOff x="2640" y="2352"/>
            <a:chExt cx="432" cy="732"/>
          </a:xfrm>
        </p:grpSpPr>
        <p:sp>
          <p:nvSpPr>
            <p:cNvPr id="7196" name="Line 41"/>
            <p:cNvSpPr>
              <a:spLocks noChangeShapeType="1"/>
            </p:cNvSpPr>
            <p:nvPr/>
          </p:nvSpPr>
          <p:spPr bwMode="auto">
            <a:xfrm>
              <a:off x="2856" y="2352"/>
              <a:ext cx="0" cy="336"/>
            </a:xfrm>
            <a:prstGeom prst="line">
              <a:avLst/>
            </a:prstGeom>
            <a:noFill/>
            <a:ln w="38100">
              <a:solidFill>
                <a:srgbClr val="0000FF"/>
              </a:solidFill>
              <a:round/>
              <a:headEnd/>
              <a:tailEnd/>
            </a:ln>
          </p:spPr>
          <p:txBody>
            <a:bodyPr/>
            <a:lstStyle/>
            <a:p>
              <a:endParaRPr lang="en-US"/>
            </a:p>
          </p:txBody>
        </p:sp>
        <p:grpSp>
          <p:nvGrpSpPr>
            <p:cNvPr id="7197" name="Group 50"/>
            <p:cNvGrpSpPr>
              <a:grpSpLocks/>
            </p:cNvGrpSpPr>
            <p:nvPr/>
          </p:nvGrpSpPr>
          <p:grpSpPr bwMode="auto">
            <a:xfrm>
              <a:off x="2640" y="2556"/>
              <a:ext cx="432" cy="528"/>
              <a:chOff x="2640" y="2556"/>
              <a:chExt cx="432" cy="528"/>
            </a:xfrm>
          </p:grpSpPr>
          <p:sp>
            <p:nvSpPr>
              <p:cNvPr id="7198" name="Oval 39"/>
              <p:cNvSpPr>
                <a:spLocks noChangeArrowheads="1"/>
              </p:cNvSpPr>
              <p:nvPr/>
            </p:nvSpPr>
            <p:spPr bwMode="auto">
              <a:xfrm>
                <a:off x="2640" y="2652"/>
                <a:ext cx="432" cy="432"/>
              </a:xfrm>
              <a:prstGeom prst="ellipse">
                <a:avLst/>
              </a:prstGeom>
              <a:solidFill>
                <a:srgbClr val="0000FF"/>
              </a:solidFill>
              <a:ln w="9525">
                <a:solidFill>
                  <a:schemeClr val="tx1"/>
                </a:solidFill>
                <a:round/>
                <a:headEnd/>
                <a:tailEnd/>
              </a:ln>
            </p:spPr>
            <p:txBody>
              <a:bodyPr wrap="none" anchor="ctr"/>
              <a:lstStyle/>
              <a:p>
                <a:pPr eaLnBrk="1" hangingPunct="1"/>
                <a:endParaRPr lang="en-MY" altLang="en-US"/>
              </a:p>
            </p:txBody>
          </p:sp>
          <p:sp>
            <p:nvSpPr>
              <p:cNvPr id="7199" name="Rectangle 42"/>
              <p:cNvSpPr>
                <a:spLocks noChangeArrowheads="1"/>
              </p:cNvSpPr>
              <p:nvPr/>
            </p:nvSpPr>
            <p:spPr bwMode="auto">
              <a:xfrm>
                <a:off x="2784" y="2556"/>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sp>
            <p:nvSpPr>
              <p:cNvPr id="7200" name="Rectangle 43"/>
              <p:cNvSpPr>
                <a:spLocks noChangeArrowheads="1"/>
              </p:cNvSpPr>
              <p:nvPr/>
            </p:nvSpPr>
            <p:spPr bwMode="auto">
              <a:xfrm>
                <a:off x="2868" y="2556"/>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grpSp>
      </p:grpSp>
      <p:sp>
        <p:nvSpPr>
          <p:cNvPr id="7194" name="Rectangle 13" descr="Oak"/>
          <p:cNvSpPr>
            <a:spLocks noChangeArrowheads="1"/>
          </p:cNvSpPr>
          <p:nvPr/>
        </p:nvSpPr>
        <p:spPr bwMode="auto">
          <a:xfrm>
            <a:off x="6553200" y="487680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pPr eaLnBrk="1" hangingPunct="1"/>
            <a:endParaRPr lang="en-MY" altLang="en-US"/>
          </a:p>
        </p:txBody>
      </p:sp>
      <p:sp>
        <p:nvSpPr>
          <p:cNvPr id="7195" name="Rectangle 30" descr="Oak"/>
          <p:cNvSpPr>
            <a:spLocks noChangeArrowheads="1"/>
          </p:cNvSpPr>
          <p:nvPr/>
        </p:nvSpPr>
        <p:spPr bwMode="auto">
          <a:xfrm>
            <a:off x="3581400" y="485775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pPr eaLnBrk="1" hangingPunct="1"/>
            <a:endParaRPr lang="en-MY"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4" presetClass="path" presetSubtype="0" accel="50000" decel="50000" fill="hold" nodeType="clickEffect">
                                  <p:stCondLst>
                                    <p:cond delay="0"/>
                                  </p:stCondLst>
                                  <p:childTnLst>
                                    <p:animMotion origin="layout" path="M -0.00347 -0.00695 L 0.08438 -0.06991 C 0.10313 -0.08403 0.13073 -0.09144 0.15938 -0.09144 C 0.19236 -0.09144 0.21841 -0.08403 0.23716 -0.06991 L 0.3257 -0.00695 " pathEditMode="relative" rAng="0" ptsTypes="FffFF">
                                      <p:cBhvr>
                                        <p:cTn id="14" dur="2000" fill="hold"/>
                                        <p:tgtEl>
                                          <p:spTgt spid="2"/>
                                        </p:tgtEl>
                                        <p:attrNameLst>
                                          <p:attrName>ppt_x</p:attrName>
                                          <p:attrName>ppt_y</p:attrName>
                                        </p:attrNameLst>
                                      </p:cBhvr>
                                      <p:rCtr x="165" y="-42"/>
                                    </p:animMotion>
                                  </p:childTnLst>
                                </p:cTn>
                              </p:par>
                              <p:par>
                                <p:cTn id="15" presetID="44" presetClass="path" presetSubtype="0" accel="50000" decel="50000" fill="hold" nodeType="withEffect">
                                  <p:stCondLst>
                                    <p:cond delay="0"/>
                                  </p:stCondLst>
                                  <p:childTnLst>
                                    <p:animMotion origin="layout" path="M -0.00347 -0.00695 L 0.08438 -0.06991 C 0.10313 -0.08403 0.13073 -0.09144 0.15938 -0.09144 C 0.19236 -0.09144 0.21841 -0.08403 0.23716 -0.06991 L 0.3257 -0.00695 " pathEditMode="relative" rAng="0" ptsTypes="FffFF">
                                      <p:cBhvr>
                                        <p:cTn id="16" dur="2000" fill="hold"/>
                                        <p:tgtEl>
                                          <p:spTgt spid="22"/>
                                        </p:tgtEl>
                                        <p:attrNameLst>
                                          <p:attrName>ppt_x</p:attrName>
                                          <p:attrName>ppt_y</p:attrName>
                                        </p:attrNameLst>
                                      </p:cBhvr>
                                      <p:rCtr x="165" y="-42"/>
                                    </p:animMotion>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30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4205288"/>
            <a:ext cx="9144000" cy="0"/>
          </a:xfrm>
          <a:prstGeom prst="rect">
            <a:avLst/>
          </a:prstGeom>
          <a:noFill/>
          <a:ln w="9525">
            <a:noFill/>
            <a:miter lim="800000"/>
            <a:headEnd/>
            <a:tailEnd/>
          </a:ln>
        </p:spPr>
        <p:txBody>
          <a:bodyPr wrap="none" anchor="ctr">
            <a:spAutoFit/>
          </a:bodyPr>
          <a:lstStyle/>
          <a:p>
            <a:pPr eaLnBrk="1" hangingPunct="1"/>
            <a:endParaRPr lang="en-US" altLang="en-US"/>
          </a:p>
        </p:txBody>
      </p:sp>
      <p:pic>
        <p:nvPicPr>
          <p:cNvPr id="8195"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8196" name="Rectangle 2"/>
          <p:cNvSpPr>
            <a:spLocks noGrp="1" noChangeArrowheads="1"/>
          </p:cNvSpPr>
          <p:nvPr>
            <p:ph type="title"/>
          </p:nvPr>
        </p:nvSpPr>
        <p:spPr>
          <a:xfrm>
            <a:off x="381000" y="-60325"/>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46" name="Rectangle 3"/>
          <p:cNvSpPr txBox="1">
            <a:spLocks noChangeArrowheads="1"/>
          </p:cNvSpPr>
          <p:nvPr/>
        </p:nvSpPr>
        <p:spPr bwMode="auto">
          <a:xfrm>
            <a:off x="38100" y="601663"/>
            <a:ext cx="2209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p:txBody>
      </p:sp>
      <p:sp>
        <p:nvSpPr>
          <p:cNvPr id="47" name="Rectangle 4"/>
          <p:cNvSpPr txBox="1">
            <a:spLocks noChangeArrowheads="1"/>
          </p:cNvSpPr>
          <p:nvPr/>
        </p:nvSpPr>
        <p:spPr bwMode="auto">
          <a:xfrm>
            <a:off x="2362200" y="533400"/>
            <a:ext cx="66294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400" b="1" kern="0">
                <a:solidFill>
                  <a:srgbClr val="0000FF"/>
                </a:solidFill>
                <a:latin typeface="+mn-lt"/>
                <a:cs typeface="+mn-cs"/>
                <a:sym typeface="Webdings" pitchFamily="18" charset="2"/>
              </a:rPr>
              <a:t> </a:t>
            </a:r>
            <a:r>
              <a:rPr lang="en-US" sz="2400" b="1" kern="0">
                <a:solidFill>
                  <a:srgbClr val="0000FF"/>
                </a:solidFill>
                <a:latin typeface="+mn-lt"/>
                <a:cs typeface="+mn-cs"/>
              </a:rPr>
              <a:t>1. Làm thí nghiệm</a:t>
            </a:r>
          </a:p>
          <a:p>
            <a:pPr marL="342900" indent="-342900" eaLnBrk="1" hangingPunct="1">
              <a:spcBef>
                <a:spcPct val="15000"/>
              </a:spcBef>
              <a:defRPr/>
            </a:pPr>
            <a:endParaRPr lang="en-US" b="1" kern="0">
              <a:latin typeface="+mn-lt"/>
              <a:cs typeface="+mn-cs"/>
              <a:sym typeface="Wingdings" pitchFamily="2" charset="2"/>
            </a:endParaRPr>
          </a:p>
          <a:p>
            <a:pPr marL="342900" indent="-342900" eaLnBrk="1" hangingPunct="1">
              <a:spcBef>
                <a:spcPct val="15000"/>
              </a:spcBef>
              <a:defRPr/>
            </a:pPr>
            <a:endParaRPr lang="en-US" sz="2000" b="1" kern="0">
              <a:latin typeface="+mn-lt"/>
              <a:cs typeface="+mn-cs"/>
              <a:sym typeface="Wingdings" pitchFamily="2" charset="2"/>
            </a:endParaRPr>
          </a:p>
          <a:p>
            <a:pPr marL="342900" indent="-342900" eaLnBrk="1" hangingPunct="1">
              <a:spcBef>
                <a:spcPct val="15000"/>
              </a:spcBef>
              <a:defRPr/>
            </a:pPr>
            <a:r>
              <a:rPr lang="en-US" sz="2000" b="1" kern="0">
                <a:latin typeface="+mn-lt"/>
                <a:cs typeface="+mn-cs"/>
                <a:sym typeface="Wingdings" pitchFamily="2" charset="2"/>
              </a:rPr>
              <a:t> </a:t>
            </a:r>
          </a:p>
        </p:txBody>
      </p:sp>
      <p:sp>
        <p:nvSpPr>
          <p:cNvPr id="48" name="Text Box 6"/>
          <p:cNvSpPr txBox="1">
            <a:spLocks noChangeArrowheads="1"/>
          </p:cNvSpPr>
          <p:nvPr/>
        </p:nvSpPr>
        <p:spPr bwMode="auto">
          <a:xfrm>
            <a:off x="2373313" y="5778500"/>
            <a:ext cx="6705600" cy="831850"/>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Trả lời:</a:t>
            </a:r>
            <a:r>
              <a:rPr lang="en-US" altLang="en-US" sz="2400" b="1">
                <a:solidFill>
                  <a:srgbClr val="0000FF"/>
                </a:solidFill>
                <a:latin typeface="Times New Roman" pitchFamily="18" charset="0"/>
                <a:cs typeface="Times New Roman" pitchFamily="18" charset="0"/>
              </a:rPr>
              <a:t>Mực nước</a:t>
            </a:r>
            <a:r>
              <a:rPr lang="en-US" altLang="en-US" sz="2400" b="1">
                <a:latin typeface="Times New Roman" pitchFamily="18" charset="0"/>
                <a:cs typeface="Times New Roman" pitchFamily="18" charset="0"/>
              </a:rPr>
              <a:t> </a:t>
            </a:r>
            <a:r>
              <a:rPr lang="en-US" altLang="en-US" sz="2400" b="1">
                <a:solidFill>
                  <a:srgbClr val="FF3300"/>
                </a:solidFill>
                <a:latin typeface="Times New Roman" pitchFamily="18" charset="0"/>
                <a:cs typeface="Times New Roman" pitchFamily="18" charset="0"/>
              </a:rPr>
              <a:t>hạ xuống</a:t>
            </a:r>
            <a:r>
              <a:rPr lang="en-US" altLang="en-US" sz="2400" b="1">
                <a:latin typeface="Times New Roman" pitchFamily="18" charset="0"/>
                <a:cs typeface="Times New Roman" pitchFamily="18" charset="0"/>
              </a:rPr>
              <a:t>, </a:t>
            </a:r>
            <a:r>
              <a:rPr lang="en-US" altLang="en-US" sz="2400" b="1">
                <a:solidFill>
                  <a:srgbClr val="0000FF"/>
                </a:solidFill>
                <a:latin typeface="Times New Roman" pitchFamily="18" charset="0"/>
                <a:cs typeface="Times New Roman" pitchFamily="18" charset="0"/>
              </a:rPr>
              <a:t>vì nước</a:t>
            </a:r>
            <a:r>
              <a:rPr lang="en-US" altLang="en-US" sz="2400" b="1">
                <a:latin typeface="Times New Roman" pitchFamily="18" charset="0"/>
                <a:cs typeface="Times New Roman" pitchFamily="18" charset="0"/>
              </a:rPr>
              <a:t> </a:t>
            </a:r>
            <a:r>
              <a:rPr lang="en-US" altLang="en-US" sz="2400" b="1">
                <a:solidFill>
                  <a:srgbClr val="FF3300"/>
                </a:solidFill>
                <a:latin typeface="Times New Roman" pitchFamily="18" charset="0"/>
                <a:cs typeface="Times New Roman" pitchFamily="18" charset="0"/>
              </a:rPr>
              <a:t>lạnh đi</a:t>
            </a:r>
            <a:r>
              <a:rPr lang="en-US" altLang="en-US" sz="2400" b="1">
                <a:latin typeface="Times New Roman" pitchFamily="18" charset="0"/>
                <a:cs typeface="Times New Roman" pitchFamily="18" charset="0"/>
              </a:rPr>
              <a:t>, </a:t>
            </a:r>
            <a:r>
              <a:rPr lang="en-US" altLang="en-US" sz="2400" b="1">
                <a:solidFill>
                  <a:srgbClr val="FF3300"/>
                </a:solidFill>
                <a:latin typeface="Times New Roman" pitchFamily="18" charset="0"/>
                <a:cs typeface="Times New Roman" pitchFamily="18" charset="0"/>
              </a:rPr>
              <a:t>co lại</a:t>
            </a:r>
            <a:r>
              <a:rPr lang="en-US" altLang="en-US" sz="2400" b="1">
                <a:latin typeface="Times New Roman" pitchFamily="18" charset="0"/>
                <a:cs typeface="Times New Roman" pitchFamily="18" charset="0"/>
              </a:rPr>
              <a:t>.</a:t>
            </a:r>
          </a:p>
        </p:txBody>
      </p:sp>
      <p:sp>
        <p:nvSpPr>
          <p:cNvPr id="49" name="Text Box 18"/>
          <p:cNvSpPr txBox="1">
            <a:spLocks noChangeArrowheads="1"/>
          </p:cNvSpPr>
          <p:nvPr/>
        </p:nvSpPr>
        <p:spPr bwMode="auto">
          <a:xfrm>
            <a:off x="2362200" y="1447800"/>
            <a:ext cx="6400800" cy="1477963"/>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          Nếu sau đó ta đặt bình cầu vào chậu nước lạnh thì sẽ có hiện tượng gì xảy ra với mực nước trong ống thủy tinh ?</a:t>
            </a:r>
          </a:p>
          <a:p>
            <a:pPr algn="just" eaLnBrk="1" hangingPunct="1">
              <a:spcBef>
                <a:spcPct val="50000"/>
              </a:spcBef>
            </a:pPr>
            <a:r>
              <a:rPr lang="en-US" altLang="en-US" sz="2000" b="1">
                <a:latin typeface="Times New Roman" pitchFamily="18" charset="0"/>
                <a:cs typeface="Times New Roman" pitchFamily="18" charset="0"/>
              </a:rPr>
              <a:t>Hãy dự đoán và làm thí nghiệm kiểm chứng.</a:t>
            </a:r>
          </a:p>
        </p:txBody>
      </p:sp>
      <p:sp>
        <p:nvSpPr>
          <p:cNvPr id="50" name="Text Box 19"/>
          <p:cNvSpPr txBox="1">
            <a:spLocks noChangeArrowheads="1"/>
          </p:cNvSpPr>
          <p:nvPr/>
        </p:nvSpPr>
        <p:spPr bwMode="auto">
          <a:xfrm>
            <a:off x="2476500" y="1447800"/>
            <a:ext cx="533400" cy="366713"/>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b="1">
                <a:solidFill>
                  <a:schemeClr val="bg1"/>
                </a:solidFill>
              </a:rPr>
              <a:t>C2</a:t>
            </a:r>
          </a:p>
        </p:txBody>
      </p:sp>
      <p:sp>
        <p:nvSpPr>
          <p:cNvPr id="8202" name="Text Box 20"/>
          <p:cNvSpPr txBox="1">
            <a:spLocks noChangeArrowheads="1"/>
          </p:cNvSpPr>
          <p:nvPr/>
        </p:nvSpPr>
        <p:spPr bwMode="auto">
          <a:xfrm>
            <a:off x="2389188" y="960438"/>
            <a:ext cx="3124200" cy="457200"/>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00FF"/>
                </a:solidFill>
                <a:sym typeface="Wingdings 2" pitchFamily="18" charset="2"/>
              </a:rPr>
              <a:t> </a:t>
            </a:r>
            <a:r>
              <a:rPr lang="en-US" altLang="en-US" sz="2400" b="1">
                <a:solidFill>
                  <a:srgbClr val="0000FF"/>
                </a:solidFill>
                <a:sym typeface="Wingdings" pitchFamily="2" charset="2"/>
              </a:rPr>
              <a:t>2. Trả lời câu hỏi</a:t>
            </a:r>
          </a:p>
        </p:txBody>
      </p:sp>
      <p:sp>
        <p:nvSpPr>
          <p:cNvPr id="8203" name="Text Box 25"/>
          <p:cNvSpPr txBox="1">
            <a:spLocks noChangeArrowheads="1"/>
          </p:cNvSpPr>
          <p:nvPr/>
        </p:nvSpPr>
        <p:spPr bwMode="auto">
          <a:xfrm>
            <a:off x="0" y="895350"/>
            <a:ext cx="2209800" cy="400050"/>
          </a:xfrm>
          <a:prstGeom prst="rect">
            <a:avLst/>
          </a:prstGeom>
          <a:noFill/>
          <a:ln w="9525">
            <a:noFill/>
            <a:miter lim="800000"/>
            <a:headEnd/>
            <a:tailEnd/>
          </a:ln>
        </p:spPr>
        <p:txBody>
          <a:bodyPr>
            <a:spAutoFit/>
          </a:bodyPr>
          <a:lstStyle/>
          <a:p>
            <a:pPr eaLnBrk="1" hangingPunct="1">
              <a:spcBef>
                <a:spcPct val="50000"/>
              </a:spcBef>
            </a:pPr>
            <a:r>
              <a:rPr lang="en-US" altLang="en-US" sz="2000" b="1" u="sng">
                <a:latin typeface="Times New Roman" pitchFamily="18" charset="0"/>
                <a:sym typeface="Wingdings 2" pitchFamily="18" charset="2"/>
              </a:rPr>
              <a:t> </a:t>
            </a:r>
            <a:r>
              <a:rPr lang="en-US" altLang="en-US" sz="2000" b="1" u="sng">
                <a:latin typeface="Times New Roman" pitchFamily="18" charset="0"/>
                <a:sym typeface="Wingdings" pitchFamily="2" charset="2"/>
              </a:rPr>
              <a:t>2. Trả lời câu hỏi</a:t>
            </a:r>
          </a:p>
        </p:txBody>
      </p:sp>
      <p:sp>
        <p:nvSpPr>
          <p:cNvPr id="8204" name="Text Box 68"/>
          <p:cNvSpPr txBox="1">
            <a:spLocks noChangeArrowheads="1"/>
          </p:cNvSpPr>
          <p:nvPr/>
        </p:nvSpPr>
        <p:spPr bwMode="auto">
          <a:xfrm>
            <a:off x="0" y="1384300"/>
            <a:ext cx="2209800" cy="1570038"/>
          </a:xfrm>
          <a:prstGeom prst="rect">
            <a:avLst/>
          </a:prstGeom>
          <a:noFill/>
          <a:ln w="9525">
            <a:noFill/>
            <a:miter lim="800000"/>
            <a:headEnd/>
            <a:tailEnd/>
          </a:ln>
        </p:spPr>
        <p:txBody>
          <a:bodyPr>
            <a:spAutoFit/>
          </a:bodyPr>
          <a:lstStyle/>
          <a:p>
            <a:pPr algn="just" eaLnBrk="1" hangingPunct="1">
              <a:spcBef>
                <a:spcPct val="50000"/>
              </a:spcBef>
            </a:pPr>
            <a:r>
              <a:rPr lang="en-US" altLang="en-US" sz="2400">
                <a:latin typeface="Times New Roman" pitchFamily="18" charset="0"/>
                <a:cs typeface="Times New Roman" pitchFamily="18" charset="0"/>
              </a:rPr>
              <a:t>C1. Mực nước </a:t>
            </a:r>
            <a:r>
              <a:rPr lang="en-US" altLang="en-US" sz="2400">
                <a:solidFill>
                  <a:srgbClr val="FF0000"/>
                </a:solidFill>
                <a:latin typeface="Times New Roman" pitchFamily="18" charset="0"/>
                <a:cs typeface="Times New Roman" pitchFamily="18" charset="0"/>
              </a:rPr>
              <a:t>dâng lên</a:t>
            </a:r>
            <a:r>
              <a:rPr lang="en-US" altLang="en-US" sz="2400">
                <a:latin typeface="Times New Roman" pitchFamily="18" charset="0"/>
                <a:cs typeface="Times New Roman" pitchFamily="18" charset="0"/>
              </a:rPr>
              <a:t>, vì nước </a:t>
            </a:r>
            <a:r>
              <a:rPr lang="en-US" altLang="en-US" sz="2400">
                <a:solidFill>
                  <a:srgbClr val="FF0000"/>
                </a:solidFill>
                <a:latin typeface="Times New Roman" pitchFamily="18" charset="0"/>
                <a:cs typeface="Times New Roman" pitchFamily="18" charset="0"/>
              </a:rPr>
              <a:t>nóng lên, nở ra.</a:t>
            </a:r>
          </a:p>
        </p:txBody>
      </p:sp>
      <p:sp>
        <p:nvSpPr>
          <p:cNvPr id="54" name="Text Box 69"/>
          <p:cNvSpPr txBox="1">
            <a:spLocks noChangeArrowheads="1"/>
          </p:cNvSpPr>
          <p:nvPr/>
        </p:nvSpPr>
        <p:spPr bwMode="auto">
          <a:xfrm>
            <a:off x="65088" y="3000375"/>
            <a:ext cx="2209800" cy="1570038"/>
          </a:xfrm>
          <a:prstGeom prst="rect">
            <a:avLst/>
          </a:prstGeom>
          <a:noFill/>
          <a:ln w="9525">
            <a:noFill/>
            <a:miter lim="800000"/>
            <a:headEnd/>
            <a:tailEnd/>
          </a:ln>
        </p:spPr>
        <p:txBody>
          <a:bodyPr>
            <a:spAutoFit/>
          </a:bodyPr>
          <a:lstStyle/>
          <a:p>
            <a:pPr algn="just" eaLnBrk="1" hangingPunct="1">
              <a:spcBef>
                <a:spcPct val="50000"/>
              </a:spcBef>
            </a:pPr>
            <a:r>
              <a:rPr lang="en-US" altLang="en-US" sz="2400">
                <a:latin typeface="Times New Roman" pitchFamily="18" charset="0"/>
                <a:cs typeface="Times New Roman" pitchFamily="18" charset="0"/>
              </a:rPr>
              <a:t>C2. Mực nước </a:t>
            </a:r>
            <a:r>
              <a:rPr lang="en-US" altLang="en-US" sz="2400">
                <a:solidFill>
                  <a:srgbClr val="FF0000"/>
                </a:solidFill>
                <a:latin typeface="Times New Roman" pitchFamily="18" charset="0"/>
                <a:cs typeface="Times New Roman" pitchFamily="18" charset="0"/>
              </a:rPr>
              <a:t>hạ xuống,</a:t>
            </a:r>
            <a:r>
              <a:rPr lang="en-US" altLang="en-US" sz="2400">
                <a:latin typeface="Times New Roman" pitchFamily="18" charset="0"/>
                <a:cs typeface="Times New Roman" pitchFamily="18" charset="0"/>
              </a:rPr>
              <a:t> vì nước </a:t>
            </a:r>
            <a:r>
              <a:rPr lang="en-US" altLang="en-US" sz="2400">
                <a:solidFill>
                  <a:srgbClr val="FF0000"/>
                </a:solidFill>
                <a:latin typeface="Times New Roman" pitchFamily="18" charset="0"/>
                <a:cs typeface="Times New Roman" pitchFamily="18" charset="0"/>
              </a:rPr>
              <a:t>lạnh đi, co lại.</a:t>
            </a:r>
          </a:p>
        </p:txBody>
      </p:sp>
      <p:sp>
        <p:nvSpPr>
          <p:cNvPr id="55" name="Text Box 7"/>
          <p:cNvSpPr txBox="1">
            <a:spLocks noChangeArrowheads="1"/>
          </p:cNvSpPr>
          <p:nvPr/>
        </p:nvSpPr>
        <p:spPr bwMode="auto">
          <a:xfrm>
            <a:off x="5143500" y="5473700"/>
            <a:ext cx="1219200" cy="336550"/>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t>Hình 19.2</a:t>
            </a:r>
          </a:p>
        </p:txBody>
      </p:sp>
      <p:pic>
        <p:nvPicPr>
          <p:cNvPr id="56"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170488" y="2971800"/>
            <a:ext cx="1044575" cy="2398713"/>
          </a:xfrm>
          <a:prstGeom prst="rect">
            <a:avLst/>
          </a:prstGeom>
          <a:noFill/>
          <a:ln w="9525">
            <a:noFill/>
            <a:miter lim="800000"/>
            <a:headEnd/>
            <a:tailEnd/>
          </a:ln>
        </p:spPr>
      </p:pic>
      <p:sp>
        <p:nvSpPr>
          <p:cNvPr id="57" name="Freeform 10"/>
          <p:cNvSpPr>
            <a:spLocks/>
          </p:cNvSpPr>
          <p:nvPr/>
        </p:nvSpPr>
        <p:spPr bwMode="auto">
          <a:xfrm>
            <a:off x="4922838" y="4832350"/>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sp>
        <p:nvSpPr>
          <p:cNvPr id="58" name="Freeform 11"/>
          <p:cNvSpPr>
            <a:spLocks/>
          </p:cNvSpPr>
          <p:nvPr/>
        </p:nvSpPr>
        <p:spPr bwMode="auto">
          <a:xfrm>
            <a:off x="4902200" y="4627563"/>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pic>
        <p:nvPicPr>
          <p:cNvPr id="59" name="Picture 1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686300" y="4095750"/>
            <a:ext cx="2057400" cy="1295400"/>
          </a:xfrm>
          <a:prstGeom prst="rect">
            <a:avLst/>
          </a:prstGeom>
          <a:noFill/>
          <a:ln w="9525">
            <a:noFill/>
            <a:miter lim="800000"/>
            <a:headEnd/>
            <a:tailEnd/>
          </a:ln>
        </p:spPr>
      </p:pic>
      <p:sp>
        <p:nvSpPr>
          <p:cNvPr id="60" name="Line 13"/>
          <p:cNvSpPr>
            <a:spLocks noChangeShapeType="1"/>
          </p:cNvSpPr>
          <p:nvPr/>
        </p:nvSpPr>
        <p:spPr bwMode="auto">
          <a:xfrm>
            <a:off x="5715000" y="3371850"/>
            <a:ext cx="0" cy="914400"/>
          </a:xfrm>
          <a:prstGeom prst="line">
            <a:avLst/>
          </a:prstGeom>
          <a:noFill/>
          <a:ln w="38100">
            <a:solidFill>
              <a:srgbClr val="0000FF"/>
            </a:solidFill>
            <a:round/>
            <a:headEnd/>
            <a:tailEnd/>
          </a:ln>
        </p:spPr>
        <p:txBody>
          <a:bodyPr/>
          <a:lstStyle/>
          <a:p>
            <a:endParaRPr lang="en-US"/>
          </a:p>
        </p:txBody>
      </p:sp>
      <p:sp>
        <p:nvSpPr>
          <p:cNvPr id="61" name="Freeform 14"/>
          <p:cNvSpPr>
            <a:spLocks/>
          </p:cNvSpPr>
          <p:nvPr/>
        </p:nvSpPr>
        <p:spPr bwMode="auto">
          <a:xfrm>
            <a:off x="5067300" y="41910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62" name="Freeform 15"/>
          <p:cNvSpPr>
            <a:spLocks/>
          </p:cNvSpPr>
          <p:nvPr/>
        </p:nvSpPr>
        <p:spPr bwMode="auto">
          <a:xfrm>
            <a:off x="5295900" y="41910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63" name="Freeform 16"/>
          <p:cNvSpPr>
            <a:spLocks/>
          </p:cNvSpPr>
          <p:nvPr/>
        </p:nvSpPr>
        <p:spPr bwMode="auto">
          <a:xfrm>
            <a:off x="6286500" y="41910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sp>
        <p:nvSpPr>
          <p:cNvPr id="64" name="Freeform 17"/>
          <p:cNvSpPr>
            <a:spLocks/>
          </p:cNvSpPr>
          <p:nvPr/>
        </p:nvSpPr>
        <p:spPr bwMode="auto">
          <a:xfrm>
            <a:off x="5981700" y="4191000"/>
            <a:ext cx="76200" cy="381000"/>
          </a:xfrm>
          <a:custGeom>
            <a:avLst/>
            <a:gdLst>
              <a:gd name="T0" fmla="*/ 2147483647 w 120"/>
              <a:gd name="T1" fmla="*/ 0 h 432"/>
              <a:gd name="T2" fmla="*/ 2147483647 w 120"/>
              <a:gd name="T3" fmla="*/ 2147483647 h 432"/>
              <a:gd name="T4" fmla="*/ 2147483647 w 120"/>
              <a:gd name="T5" fmla="*/ 2147483647 h 432"/>
              <a:gd name="T6" fmla="*/ 2147483647 w 120"/>
              <a:gd name="T7" fmla="*/ 2147483647 h 432"/>
              <a:gd name="T8" fmla="*/ 0 60000 65536"/>
              <a:gd name="T9" fmla="*/ 0 60000 65536"/>
              <a:gd name="T10" fmla="*/ 0 60000 65536"/>
              <a:gd name="T11" fmla="*/ 0 60000 65536"/>
              <a:gd name="T12" fmla="*/ 0 w 120"/>
              <a:gd name="T13" fmla="*/ 0 h 432"/>
              <a:gd name="T14" fmla="*/ 120 w 120"/>
              <a:gd name="T15" fmla="*/ 432 h 432"/>
            </a:gdLst>
            <a:ahLst/>
            <a:cxnLst>
              <a:cxn ang="T8">
                <a:pos x="T0" y="T1"/>
              </a:cxn>
              <a:cxn ang="T9">
                <a:pos x="T2" y="T3"/>
              </a:cxn>
              <a:cxn ang="T10">
                <a:pos x="T4" y="T5"/>
              </a:cxn>
              <a:cxn ang="T11">
                <a:pos x="T6" y="T7"/>
              </a:cxn>
            </a:cxnLst>
            <a:rect l="T12" t="T13" r="T14" b="T15"/>
            <a:pathLst>
              <a:path w="120" h="432">
                <a:moveTo>
                  <a:pt x="56" y="0"/>
                </a:moveTo>
                <a:cubicBezTo>
                  <a:pt x="28" y="52"/>
                  <a:pt x="0" y="104"/>
                  <a:pt x="8" y="144"/>
                </a:cubicBezTo>
                <a:cubicBezTo>
                  <a:pt x="16" y="184"/>
                  <a:pt x="88" y="192"/>
                  <a:pt x="104" y="240"/>
                </a:cubicBezTo>
                <a:cubicBezTo>
                  <a:pt x="120" y="288"/>
                  <a:pt x="112" y="360"/>
                  <a:pt x="104" y="432"/>
                </a:cubicBezTo>
              </a:path>
            </a:pathLst>
          </a:custGeom>
          <a:noFill/>
          <a:ln w="9525">
            <a:solidFill>
              <a:srgbClr val="99CCFF"/>
            </a:solidFill>
            <a:round/>
            <a:headEnd/>
            <a:tailEnd/>
          </a:ln>
        </p:spPr>
        <p:txBody>
          <a:bodyPr/>
          <a:lstStyle/>
          <a:p>
            <a:endParaRPr lang="en-US"/>
          </a:p>
        </p:txBody>
      </p:sp>
      <p:pic>
        <p:nvPicPr>
          <p:cNvPr id="65" name="Picture 2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846388" y="2971800"/>
            <a:ext cx="1044575" cy="2398713"/>
          </a:xfrm>
          <a:prstGeom prst="rect">
            <a:avLst/>
          </a:prstGeom>
          <a:noFill/>
          <a:ln w="9525">
            <a:noFill/>
            <a:miter lim="800000"/>
            <a:headEnd/>
            <a:tailEnd/>
          </a:ln>
        </p:spPr>
      </p:pic>
      <p:sp>
        <p:nvSpPr>
          <p:cNvPr id="66" name="Text Box 23"/>
          <p:cNvSpPr txBox="1">
            <a:spLocks noChangeArrowheads="1"/>
          </p:cNvSpPr>
          <p:nvPr/>
        </p:nvSpPr>
        <p:spPr bwMode="auto">
          <a:xfrm>
            <a:off x="2743200" y="5478463"/>
            <a:ext cx="1165225" cy="336550"/>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t>Hình 19.1</a:t>
            </a:r>
          </a:p>
        </p:txBody>
      </p:sp>
      <p:sp>
        <p:nvSpPr>
          <p:cNvPr id="67" name="Freeform 24"/>
          <p:cNvSpPr>
            <a:spLocks/>
          </p:cNvSpPr>
          <p:nvPr/>
        </p:nvSpPr>
        <p:spPr bwMode="auto">
          <a:xfrm>
            <a:off x="3733800" y="3657600"/>
            <a:ext cx="1752600" cy="762000"/>
          </a:xfrm>
          <a:custGeom>
            <a:avLst/>
            <a:gdLst>
              <a:gd name="T0" fmla="*/ 0 w 1488"/>
              <a:gd name="T1" fmla="*/ 2147483647 h 384"/>
              <a:gd name="T2" fmla="*/ 2147483647 w 1488"/>
              <a:gd name="T3" fmla="*/ 0 h 384"/>
              <a:gd name="T4" fmla="*/ 2147483647 w 1488"/>
              <a:gd name="T5" fmla="*/ 2147483647 h 384"/>
              <a:gd name="T6" fmla="*/ 0 60000 65536"/>
              <a:gd name="T7" fmla="*/ 0 60000 65536"/>
              <a:gd name="T8" fmla="*/ 0 60000 65536"/>
              <a:gd name="T9" fmla="*/ 0 w 1488"/>
              <a:gd name="T10" fmla="*/ 0 h 384"/>
              <a:gd name="T11" fmla="*/ 1488 w 1488"/>
              <a:gd name="T12" fmla="*/ 384 h 384"/>
            </a:gdLst>
            <a:ahLst/>
            <a:cxnLst>
              <a:cxn ang="T6">
                <a:pos x="T0" y="T1"/>
              </a:cxn>
              <a:cxn ang="T7">
                <a:pos x="T2" y="T3"/>
              </a:cxn>
              <a:cxn ang="T8">
                <a:pos x="T4" y="T5"/>
              </a:cxn>
            </a:cxnLst>
            <a:rect l="T9" t="T10" r="T11" b="T12"/>
            <a:pathLst>
              <a:path w="1488" h="384">
                <a:moveTo>
                  <a:pt x="0" y="384"/>
                </a:moveTo>
                <a:cubicBezTo>
                  <a:pt x="212" y="192"/>
                  <a:pt x="424" y="0"/>
                  <a:pt x="672" y="0"/>
                </a:cubicBezTo>
                <a:cubicBezTo>
                  <a:pt x="920" y="0"/>
                  <a:pt x="1204" y="192"/>
                  <a:pt x="1488" y="384"/>
                </a:cubicBezTo>
              </a:path>
            </a:pathLst>
          </a:custGeom>
          <a:noFill/>
          <a:ln w="9525" cap="flat">
            <a:solidFill>
              <a:schemeClr val="tx1"/>
            </a:solidFill>
            <a:prstDash val="dash"/>
            <a:round/>
            <a:headEnd type="none" w="med" len="med"/>
            <a:tailEnd type="triangle" w="med" len="med"/>
          </a:ln>
        </p:spPr>
        <p:txBody>
          <a:bodyPr/>
          <a:lstStyle/>
          <a:p>
            <a:endParaRPr lang="en-US"/>
          </a:p>
        </p:txBody>
      </p:sp>
      <p:sp>
        <p:nvSpPr>
          <p:cNvPr id="69" name="Freeform 29"/>
          <p:cNvSpPr>
            <a:spLocks/>
          </p:cNvSpPr>
          <p:nvPr/>
        </p:nvSpPr>
        <p:spPr bwMode="auto">
          <a:xfrm>
            <a:off x="6019800" y="3657600"/>
            <a:ext cx="1752600" cy="762000"/>
          </a:xfrm>
          <a:custGeom>
            <a:avLst/>
            <a:gdLst>
              <a:gd name="T0" fmla="*/ 0 w 1488"/>
              <a:gd name="T1" fmla="*/ 2147483647 h 384"/>
              <a:gd name="T2" fmla="*/ 2147483647 w 1488"/>
              <a:gd name="T3" fmla="*/ 0 h 384"/>
              <a:gd name="T4" fmla="*/ 2147483647 w 1488"/>
              <a:gd name="T5" fmla="*/ 2147483647 h 384"/>
              <a:gd name="T6" fmla="*/ 0 60000 65536"/>
              <a:gd name="T7" fmla="*/ 0 60000 65536"/>
              <a:gd name="T8" fmla="*/ 0 60000 65536"/>
              <a:gd name="T9" fmla="*/ 0 w 1488"/>
              <a:gd name="T10" fmla="*/ 0 h 384"/>
              <a:gd name="T11" fmla="*/ 1488 w 1488"/>
              <a:gd name="T12" fmla="*/ 384 h 384"/>
            </a:gdLst>
            <a:ahLst/>
            <a:cxnLst>
              <a:cxn ang="T6">
                <a:pos x="T0" y="T1"/>
              </a:cxn>
              <a:cxn ang="T7">
                <a:pos x="T2" y="T3"/>
              </a:cxn>
              <a:cxn ang="T8">
                <a:pos x="T4" y="T5"/>
              </a:cxn>
            </a:cxnLst>
            <a:rect l="T9" t="T10" r="T11" b="T12"/>
            <a:pathLst>
              <a:path w="1488" h="384">
                <a:moveTo>
                  <a:pt x="0" y="384"/>
                </a:moveTo>
                <a:cubicBezTo>
                  <a:pt x="212" y="192"/>
                  <a:pt x="424" y="0"/>
                  <a:pt x="672" y="0"/>
                </a:cubicBezTo>
                <a:cubicBezTo>
                  <a:pt x="920" y="0"/>
                  <a:pt x="1204" y="192"/>
                  <a:pt x="1488" y="384"/>
                </a:cubicBezTo>
              </a:path>
            </a:pathLst>
          </a:custGeom>
          <a:noFill/>
          <a:ln w="9525" cap="flat">
            <a:solidFill>
              <a:schemeClr val="tx1"/>
            </a:solidFill>
            <a:prstDash val="dash"/>
            <a:round/>
            <a:headEnd type="none" w="med" len="med"/>
            <a:tailEnd type="triangle" w="med" len="med"/>
          </a:ln>
        </p:spPr>
        <p:txBody>
          <a:bodyPr/>
          <a:lstStyle/>
          <a:p>
            <a:endParaRPr lang="en-US"/>
          </a:p>
        </p:txBody>
      </p:sp>
      <p:sp>
        <p:nvSpPr>
          <p:cNvPr id="71" name="Freeform 38"/>
          <p:cNvSpPr>
            <a:spLocks/>
          </p:cNvSpPr>
          <p:nvPr/>
        </p:nvSpPr>
        <p:spPr bwMode="auto">
          <a:xfrm>
            <a:off x="7170738" y="4851400"/>
            <a:ext cx="1570037" cy="512763"/>
          </a:xfrm>
          <a:custGeom>
            <a:avLst/>
            <a:gdLst>
              <a:gd name="T0" fmla="*/ 0 w 1392"/>
              <a:gd name="T1" fmla="*/ 0 h 432"/>
              <a:gd name="T2" fmla="*/ 2147483647 w 1392"/>
              <a:gd name="T3" fmla="*/ 0 h 432"/>
              <a:gd name="T4" fmla="*/ 2147483647 w 1392"/>
              <a:gd name="T5" fmla="*/ 2147483647 h 432"/>
              <a:gd name="T6" fmla="*/ 2147483647 w 1392"/>
              <a:gd name="T7" fmla="*/ 2147483647 h 432"/>
              <a:gd name="T8" fmla="*/ 2147483647 w 1392"/>
              <a:gd name="T9" fmla="*/ 2147483647 h 432"/>
              <a:gd name="T10" fmla="*/ 2147483647 w 1392"/>
              <a:gd name="T11" fmla="*/ 2147483647 h 432"/>
              <a:gd name="T12" fmla="*/ 0 w 1392"/>
              <a:gd name="T13" fmla="*/ 0 h 432"/>
              <a:gd name="T14" fmla="*/ 0 60000 65536"/>
              <a:gd name="T15" fmla="*/ 0 60000 65536"/>
              <a:gd name="T16" fmla="*/ 0 60000 65536"/>
              <a:gd name="T17" fmla="*/ 0 60000 65536"/>
              <a:gd name="T18" fmla="*/ 0 60000 65536"/>
              <a:gd name="T19" fmla="*/ 0 60000 65536"/>
              <a:gd name="T20" fmla="*/ 0 60000 65536"/>
              <a:gd name="T21" fmla="*/ 0 w 1392"/>
              <a:gd name="T22" fmla="*/ 0 h 432"/>
              <a:gd name="T23" fmla="*/ 1392 w 1392"/>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2" h="432">
                <a:moveTo>
                  <a:pt x="0" y="0"/>
                </a:moveTo>
                <a:lnTo>
                  <a:pt x="1392" y="0"/>
                </a:lnTo>
                <a:lnTo>
                  <a:pt x="1344" y="384"/>
                </a:lnTo>
                <a:lnTo>
                  <a:pt x="1296" y="432"/>
                </a:lnTo>
                <a:lnTo>
                  <a:pt x="96" y="432"/>
                </a:lnTo>
                <a:lnTo>
                  <a:pt x="48" y="384"/>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sp>
        <p:nvSpPr>
          <p:cNvPr id="72" name="Freeform 39"/>
          <p:cNvSpPr>
            <a:spLocks/>
          </p:cNvSpPr>
          <p:nvPr/>
        </p:nvSpPr>
        <p:spPr bwMode="auto">
          <a:xfrm>
            <a:off x="7150100" y="4646613"/>
            <a:ext cx="1625600" cy="204787"/>
          </a:xfrm>
          <a:custGeom>
            <a:avLst/>
            <a:gdLst>
              <a:gd name="T0" fmla="*/ 0 w 1440"/>
              <a:gd name="T1" fmla="*/ 0 h 192"/>
              <a:gd name="T2" fmla="*/ 2147483647 w 1440"/>
              <a:gd name="T3" fmla="*/ 0 h 192"/>
              <a:gd name="T4" fmla="*/ 2147483647 w 1440"/>
              <a:gd name="T5" fmla="*/ 2147483647 h 192"/>
              <a:gd name="T6" fmla="*/ 0 w 1440"/>
              <a:gd name="T7" fmla="*/ 2147483647 h 192"/>
              <a:gd name="T8" fmla="*/ 0 w 1440"/>
              <a:gd name="T9" fmla="*/ 0 h 192"/>
              <a:gd name="T10" fmla="*/ 0 60000 65536"/>
              <a:gd name="T11" fmla="*/ 0 60000 65536"/>
              <a:gd name="T12" fmla="*/ 0 60000 65536"/>
              <a:gd name="T13" fmla="*/ 0 60000 65536"/>
              <a:gd name="T14" fmla="*/ 0 60000 65536"/>
              <a:gd name="T15" fmla="*/ 0 w 1440"/>
              <a:gd name="T16" fmla="*/ 0 h 192"/>
              <a:gd name="T17" fmla="*/ 1440 w 1440"/>
              <a:gd name="T18" fmla="*/ 192 h 192"/>
            </a:gdLst>
            <a:ahLst/>
            <a:cxnLst>
              <a:cxn ang="T10">
                <a:pos x="T0" y="T1"/>
              </a:cxn>
              <a:cxn ang="T11">
                <a:pos x="T2" y="T3"/>
              </a:cxn>
              <a:cxn ang="T12">
                <a:pos x="T4" y="T5"/>
              </a:cxn>
              <a:cxn ang="T13">
                <a:pos x="T6" y="T7"/>
              </a:cxn>
              <a:cxn ang="T14">
                <a:pos x="T8" y="T9"/>
              </a:cxn>
            </a:cxnLst>
            <a:rect l="T15" t="T16" r="T17" b="T18"/>
            <a:pathLst>
              <a:path w="1440" h="192">
                <a:moveTo>
                  <a:pt x="0" y="0"/>
                </a:moveTo>
                <a:lnTo>
                  <a:pt x="1440" y="0"/>
                </a:lnTo>
                <a:lnTo>
                  <a:pt x="1392" y="192"/>
                </a:lnTo>
                <a:lnTo>
                  <a:pt x="0" y="192"/>
                </a:lnTo>
                <a:lnTo>
                  <a:pt x="0" y="0"/>
                </a:lnTo>
                <a:close/>
              </a:path>
            </a:pathLst>
          </a:custGeom>
          <a:solidFill>
            <a:srgbClr val="99CCFF">
              <a:alpha val="49019"/>
            </a:srgbClr>
          </a:solidFill>
          <a:ln w="9525" cap="flat" cmpd="sng">
            <a:noFill/>
            <a:prstDash val="solid"/>
            <a:round/>
            <a:headEnd/>
            <a:tailEnd/>
          </a:ln>
        </p:spPr>
        <p:txBody>
          <a:bodyPr wrap="none" anchor="ctr"/>
          <a:lstStyle/>
          <a:p>
            <a:endParaRPr lang="en-US"/>
          </a:p>
        </p:txBody>
      </p:sp>
      <p:pic>
        <p:nvPicPr>
          <p:cNvPr id="73" name="Picture 4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934200" y="4114800"/>
            <a:ext cx="2057400" cy="1295400"/>
          </a:xfrm>
          <a:prstGeom prst="rect">
            <a:avLst/>
          </a:prstGeom>
          <a:noFill/>
          <a:ln w="9525">
            <a:noFill/>
            <a:miter lim="800000"/>
            <a:headEnd/>
            <a:tailEnd/>
          </a:ln>
        </p:spPr>
      </p:pic>
      <p:sp>
        <p:nvSpPr>
          <p:cNvPr id="74" name="Text Box 46"/>
          <p:cNvSpPr txBox="1">
            <a:spLocks noChangeArrowheads="1"/>
          </p:cNvSpPr>
          <p:nvPr/>
        </p:nvSpPr>
        <p:spPr bwMode="auto">
          <a:xfrm>
            <a:off x="4267200" y="4648200"/>
            <a:ext cx="762000" cy="517525"/>
          </a:xfrm>
          <a:prstGeom prst="rect">
            <a:avLst/>
          </a:prstGeom>
          <a:noFill/>
          <a:ln w="9525">
            <a:noFill/>
            <a:miter lim="800000"/>
            <a:headEnd/>
            <a:tailEnd/>
          </a:ln>
        </p:spPr>
        <p:txBody>
          <a:bodyPr>
            <a:spAutoFit/>
          </a:bodyPr>
          <a:lstStyle/>
          <a:p>
            <a:pPr eaLnBrk="1" hangingPunct="1">
              <a:spcBef>
                <a:spcPct val="50000"/>
              </a:spcBef>
            </a:pPr>
            <a:r>
              <a:rPr lang="en-US" altLang="en-US" sz="1400"/>
              <a:t>Nước nóng</a:t>
            </a:r>
          </a:p>
        </p:txBody>
      </p:sp>
      <p:sp>
        <p:nvSpPr>
          <p:cNvPr id="75" name="Text Box 47"/>
          <p:cNvSpPr txBox="1">
            <a:spLocks noChangeArrowheads="1"/>
          </p:cNvSpPr>
          <p:nvPr/>
        </p:nvSpPr>
        <p:spPr bwMode="auto">
          <a:xfrm>
            <a:off x="6553200" y="4648200"/>
            <a:ext cx="762000" cy="517525"/>
          </a:xfrm>
          <a:prstGeom prst="rect">
            <a:avLst/>
          </a:prstGeom>
          <a:noFill/>
          <a:ln w="9525">
            <a:noFill/>
            <a:miter lim="800000"/>
            <a:headEnd/>
            <a:tailEnd/>
          </a:ln>
        </p:spPr>
        <p:txBody>
          <a:bodyPr>
            <a:spAutoFit/>
          </a:bodyPr>
          <a:lstStyle/>
          <a:p>
            <a:pPr eaLnBrk="1" hangingPunct="1">
              <a:spcBef>
                <a:spcPct val="50000"/>
              </a:spcBef>
            </a:pPr>
            <a:r>
              <a:rPr lang="en-US" altLang="en-US" sz="1400"/>
              <a:t>Nước lạnh</a:t>
            </a:r>
          </a:p>
        </p:txBody>
      </p:sp>
      <p:sp>
        <p:nvSpPr>
          <p:cNvPr id="76" name="Line 48"/>
          <p:cNvSpPr>
            <a:spLocks noChangeShapeType="1"/>
          </p:cNvSpPr>
          <p:nvPr/>
        </p:nvSpPr>
        <p:spPr bwMode="auto">
          <a:xfrm>
            <a:off x="4800600" y="4953000"/>
            <a:ext cx="381000" cy="76200"/>
          </a:xfrm>
          <a:prstGeom prst="line">
            <a:avLst/>
          </a:prstGeom>
          <a:noFill/>
          <a:ln w="9525">
            <a:solidFill>
              <a:schemeClr val="tx1"/>
            </a:solidFill>
            <a:round/>
            <a:headEnd/>
            <a:tailEnd type="triangle" w="med" len="med"/>
          </a:ln>
        </p:spPr>
        <p:txBody>
          <a:bodyPr/>
          <a:lstStyle/>
          <a:p>
            <a:endParaRPr lang="en-US"/>
          </a:p>
        </p:txBody>
      </p:sp>
      <p:sp>
        <p:nvSpPr>
          <p:cNvPr id="77" name="Line 49"/>
          <p:cNvSpPr>
            <a:spLocks noChangeShapeType="1"/>
          </p:cNvSpPr>
          <p:nvPr/>
        </p:nvSpPr>
        <p:spPr bwMode="auto">
          <a:xfrm>
            <a:off x="7086600" y="4953000"/>
            <a:ext cx="381000" cy="76200"/>
          </a:xfrm>
          <a:prstGeom prst="line">
            <a:avLst/>
          </a:prstGeom>
          <a:noFill/>
          <a:ln w="9525">
            <a:solidFill>
              <a:schemeClr val="tx1"/>
            </a:solidFill>
            <a:round/>
            <a:headEnd/>
            <a:tailEnd type="triangle" w="med" len="med"/>
          </a:ln>
        </p:spPr>
        <p:txBody>
          <a:bodyPr/>
          <a:lstStyle/>
          <a:p>
            <a:endParaRPr lang="en-US"/>
          </a:p>
        </p:txBody>
      </p:sp>
      <p:grpSp>
        <p:nvGrpSpPr>
          <p:cNvPr id="2" name="Group 65"/>
          <p:cNvGrpSpPr>
            <a:grpSpLocks/>
          </p:cNvGrpSpPr>
          <p:nvPr/>
        </p:nvGrpSpPr>
        <p:grpSpPr bwMode="auto">
          <a:xfrm>
            <a:off x="3048000" y="4191000"/>
            <a:ext cx="685800" cy="1162050"/>
            <a:chOff x="1920" y="2640"/>
            <a:chExt cx="432" cy="732"/>
          </a:xfrm>
        </p:grpSpPr>
        <p:sp>
          <p:nvSpPr>
            <p:cNvPr id="8236" name="Oval 51"/>
            <p:cNvSpPr>
              <a:spLocks noChangeArrowheads="1"/>
            </p:cNvSpPr>
            <p:nvPr/>
          </p:nvSpPr>
          <p:spPr bwMode="auto">
            <a:xfrm>
              <a:off x="1920" y="2940"/>
              <a:ext cx="432" cy="432"/>
            </a:xfrm>
            <a:prstGeom prst="ellipse">
              <a:avLst/>
            </a:prstGeom>
            <a:solidFill>
              <a:srgbClr val="0000FF"/>
            </a:solidFill>
            <a:ln w="9525">
              <a:solidFill>
                <a:schemeClr val="tx1"/>
              </a:solidFill>
              <a:round/>
              <a:headEnd/>
              <a:tailEnd/>
            </a:ln>
          </p:spPr>
          <p:txBody>
            <a:bodyPr wrap="none" anchor="ctr"/>
            <a:lstStyle/>
            <a:p>
              <a:pPr eaLnBrk="1" hangingPunct="1"/>
              <a:endParaRPr lang="en-MY" altLang="en-US"/>
            </a:p>
          </p:txBody>
        </p:sp>
        <p:sp>
          <p:nvSpPr>
            <p:cNvPr id="8237" name="Line 52"/>
            <p:cNvSpPr>
              <a:spLocks noChangeShapeType="1"/>
            </p:cNvSpPr>
            <p:nvPr/>
          </p:nvSpPr>
          <p:spPr bwMode="auto">
            <a:xfrm>
              <a:off x="2136" y="2640"/>
              <a:ext cx="0" cy="336"/>
            </a:xfrm>
            <a:prstGeom prst="line">
              <a:avLst/>
            </a:prstGeom>
            <a:noFill/>
            <a:ln w="38100">
              <a:solidFill>
                <a:srgbClr val="0000FF"/>
              </a:solidFill>
              <a:round/>
              <a:headEnd/>
              <a:tailEnd/>
            </a:ln>
          </p:spPr>
          <p:txBody>
            <a:bodyPr/>
            <a:lstStyle/>
            <a:p>
              <a:endParaRPr lang="en-US"/>
            </a:p>
          </p:txBody>
        </p:sp>
        <p:sp>
          <p:nvSpPr>
            <p:cNvPr id="8238" name="Rectangle 53"/>
            <p:cNvSpPr>
              <a:spLocks noChangeArrowheads="1"/>
            </p:cNvSpPr>
            <p:nvPr/>
          </p:nvSpPr>
          <p:spPr bwMode="auto">
            <a:xfrm>
              <a:off x="2064" y="2844"/>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sp>
          <p:nvSpPr>
            <p:cNvPr id="8239" name="Rectangle 54"/>
            <p:cNvSpPr>
              <a:spLocks noChangeArrowheads="1"/>
            </p:cNvSpPr>
            <p:nvPr/>
          </p:nvSpPr>
          <p:spPr bwMode="auto">
            <a:xfrm>
              <a:off x="2148" y="2844"/>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grpSp>
      <p:grpSp>
        <p:nvGrpSpPr>
          <p:cNvPr id="3" name="Group 66"/>
          <p:cNvGrpSpPr>
            <a:grpSpLocks/>
          </p:cNvGrpSpPr>
          <p:nvPr/>
        </p:nvGrpSpPr>
        <p:grpSpPr bwMode="auto">
          <a:xfrm>
            <a:off x="5372100" y="4191000"/>
            <a:ext cx="685800" cy="1162050"/>
            <a:chOff x="3384" y="2640"/>
            <a:chExt cx="432" cy="732"/>
          </a:xfrm>
        </p:grpSpPr>
        <p:sp>
          <p:nvSpPr>
            <p:cNvPr id="8232" name="Oval 56"/>
            <p:cNvSpPr>
              <a:spLocks noChangeArrowheads="1"/>
            </p:cNvSpPr>
            <p:nvPr/>
          </p:nvSpPr>
          <p:spPr bwMode="auto">
            <a:xfrm>
              <a:off x="3384" y="2940"/>
              <a:ext cx="432" cy="432"/>
            </a:xfrm>
            <a:prstGeom prst="ellipse">
              <a:avLst/>
            </a:prstGeom>
            <a:solidFill>
              <a:srgbClr val="0000FF"/>
            </a:solidFill>
            <a:ln w="9525">
              <a:solidFill>
                <a:schemeClr val="tx1"/>
              </a:solidFill>
              <a:round/>
              <a:headEnd/>
              <a:tailEnd/>
            </a:ln>
          </p:spPr>
          <p:txBody>
            <a:bodyPr wrap="none" anchor="ctr"/>
            <a:lstStyle/>
            <a:p>
              <a:pPr eaLnBrk="1" hangingPunct="1"/>
              <a:endParaRPr lang="en-MY" altLang="en-US"/>
            </a:p>
          </p:txBody>
        </p:sp>
        <p:sp>
          <p:nvSpPr>
            <p:cNvPr id="8233" name="Line 57"/>
            <p:cNvSpPr>
              <a:spLocks noChangeShapeType="1"/>
            </p:cNvSpPr>
            <p:nvPr/>
          </p:nvSpPr>
          <p:spPr bwMode="auto">
            <a:xfrm>
              <a:off x="3600" y="2640"/>
              <a:ext cx="0" cy="336"/>
            </a:xfrm>
            <a:prstGeom prst="line">
              <a:avLst/>
            </a:prstGeom>
            <a:noFill/>
            <a:ln w="38100">
              <a:solidFill>
                <a:srgbClr val="0000FF"/>
              </a:solidFill>
              <a:round/>
              <a:headEnd/>
              <a:tailEnd/>
            </a:ln>
          </p:spPr>
          <p:txBody>
            <a:bodyPr/>
            <a:lstStyle/>
            <a:p>
              <a:endParaRPr lang="en-US"/>
            </a:p>
          </p:txBody>
        </p:sp>
        <p:sp>
          <p:nvSpPr>
            <p:cNvPr id="8234" name="Rectangle 58"/>
            <p:cNvSpPr>
              <a:spLocks noChangeArrowheads="1"/>
            </p:cNvSpPr>
            <p:nvPr/>
          </p:nvSpPr>
          <p:spPr bwMode="auto">
            <a:xfrm>
              <a:off x="3528" y="2844"/>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sp>
          <p:nvSpPr>
            <p:cNvPr id="8235" name="Rectangle 59"/>
            <p:cNvSpPr>
              <a:spLocks noChangeArrowheads="1"/>
            </p:cNvSpPr>
            <p:nvPr/>
          </p:nvSpPr>
          <p:spPr bwMode="auto">
            <a:xfrm>
              <a:off x="3612" y="2844"/>
              <a:ext cx="48" cy="96"/>
            </a:xfrm>
            <a:prstGeom prst="rect">
              <a:avLst/>
            </a:prstGeom>
            <a:solidFill>
              <a:srgbClr val="0000FF"/>
            </a:solidFill>
            <a:ln w="9525">
              <a:solidFill>
                <a:schemeClr val="tx1"/>
              </a:solidFill>
              <a:miter lim="800000"/>
              <a:headEnd/>
              <a:tailEnd/>
            </a:ln>
          </p:spPr>
          <p:txBody>
            <a:bodyPr wrap="none" anchor="ctr"/>
            <a:lstStyle/>
            <a:p>
              <a:pPr eaLnBrk="1" hangingPunct="1"/>
              <a:endParaRPr lang="en-MY" altLang="en-US"/>
            </a:p>
          </p:txBody>
        </p:sp>
      </p:grpSp>
      <p:sp>
        <p:nvSpPr>
          <p:cNvPr id="93" name="Rectangle 22" descr="Oak"/>
          <p:cNvSpPr>
            <a:spLocks noChangeArrowheads="1"/>
          </p:cNvSpPr>
          <p:nvPr/>
        </p:nvSpPr>
        <p:spPr bwMode="auto">
          <a:xfrm>
            <a:off x="2438400" y="531495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pPr eaLnBrk="1" hangingPunct="1"/>
            <a:endParaRPr lang="en-MY" altLang="en-US"/>
          </a:p>
        </p:txBody>
      </p:sp>
      <p:sp>
        <p:nvSpPr>
          <p:cNvPr id="94" name="Rectangle 9" descr="Oak"/>
          <p:cNvSpPr>
            <a:spLocks noChangeArrowheads="1"/>
          </p:cNvSpPr>
          <p:nvPr/>
        </p:nvSpPr>
        <p:spPr bwMode="auto">
          <a:xfrm>
            <a:off x="4762500" y="531495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pPr eaLnBrk="1" hangingPunct="1"/>
            <a:endParaRPr lang="en-MY" altLang="en-US"/>
          </a:p>
        </p:txBody>
      </p:sp>
      <p:sp>
        <p:nvSpPr>
          <p:cNvPr id="95" name="Rectangle 27" descr="Oak"/>
          <p:cNvSpPr>
            <a:spLocks noChangeArrowheads="1"/>
          </p:cNvSpPr>
          <p:nvPr/>
        </p:nvSpPr>
        <p:spPr bwMode="auto">
          <a:xfrm>
            <a:off x="7010400" y="5314950"/>
            <a:ext cx="1905000" cy="190500"/>
          </a:xfrm>
          <a:prstGeom prst="rect">
            <a:avLst/>
          </a:prstGeom>
          <a:blipFill dpi="0" rotWithShape="1">
            <a:blip r:embed="rId7"/>
            <a:srcRect/>
            <a:tile tx="0" ty="0" sx="100000" sy="100000" flip="none" algn="tl"/>
          </a:blipFill>
          <a:ln w="9525" algn="ctr">
            <a:noFill/>
            <a:miter lim="800000"/>
            <a:headEnd/>
            <a:tailEnd/>
          </a:ln>
        </p:spPr>
        <p:txBody>
          <a:bodyPr wrap="none" anchor="ctr"/>
          <a:lstStyle/>
          <a:p>
            <a:pPr eaLnBrk="1" hangingPunct="1"/>
            <a:endParaRPr lang="en-MY"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ox(in)">
                                      <p:cBhvr>
                                        <p:cTn id="7" dur="500"/>
                                        <p:tgtEl>
                                          <p:spTgt spid="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ox(in)">
                                      <p:cBhvr>
                                        <p:cTn id="10" dur="500"/>
                                        <p:tgtEl>
                                          <p:spTgt spid="49"/>
                                        </p:tgtEl>
                                      </p:cBhvr>
                                    </p:animEffect>
                                  </p:childTnLst>
                                </p:cTn>
                              </p:par>
                              <p:par>
                                <p:cTn id="11" presetID="4" presetClass="entr" presetSubtype="16"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ox(in)">
                                      <p:cBhvr>
                                        <p:cTn id="13" dur="500"/>
                                        <p:tgtEl>
                                          <p:spTgt spid="6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ox(in)">
                                      <p:cBhvr>
                                        <p:cTn id="16" dur="500"/>
                                        <p:tgtEl>
                                          <p:spTgt spid="6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box(in)">
                                      <p:cBhvr>
                                        <p:cTn id="19" dur="500"/>
                                        <p:tgtEl>
                                          <p:spTgt spid="93"/>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strips(downRight)">
                                      <p:cBhvr>
                                        <p:cTn id="22" dur="500"/>
                                        <p:tgtEl>
                                          <p:spTgt spid="6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box(in)">
                                      <p:cBhvr>
                                        <p:cTn id="25" dur="500"/>
                                        <p:tgtEl>
                                          <p:spTgt spid="55"/>
                                        </p:tgtEl>
                                      </p:cBhvr>
                                    </p:animEffect>
                                  </p:childTnLst>
                                </p:cTn>
                              </p:par>
                              <p:par>
                                <p:cTn id="26" presetID="4" presetClass="entr" presetSubtype="16"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box(in)">
                                      <p:cBhvr>
                                        <p:cTn id="28" dur="500"/>
                                        <p:tgtEl>
                                          <p:spTgt spid="5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box(in)">
                                      <p:cBhvr>
                                        <p:cTn id="31" dur="500"/>
                                        <p:tgtEl>
                                          <p:spTgt spid="9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ox(in)">
                                      <p:cBhvr>
                                        <p:cTn id="34" dur="500"/>
                                        <p:tgtEl>
                                          <p:spTgt spid="5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ox(in)">
                                      <p:cBhvr>
                                        <p:cTn id="37" dur="500"/>
                                        <p:tgtEl>
                                          <p:spTgt spid="58"/>
                                        </p:tgtEl>
                                      </p:cBhvr>
                                    </p:animEffect>
                                  </p:childTnLst>
                                </p:cTn>
                              </p:par>
                              <p:par>
                                <p:cTn id="38" presetID="4" presetClass="entr" presetSubtype="16"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box(in)">
                                      <p:cBhvr>
                                        <p:cTn id="40" dur="500"/>
                                        <p:tgtEl>
                                          <p:spTgt spid="59"/>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ox(in)">
                                      <p:cBhvr>
                                        <p:cTn id="43" dur="500"/>
                                        <p:tgtEl>
                                          <p:spTgt spid="7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box(in)">
                                      <p:cBhvr>
                                        <p:cTn id="46" dur="500"/>
                                        <p:tgtEl>
                                          <p:spTgt spid="74"/>
                                        </p:tgtEl>
                                      </p:cBhvr>
                                    </p:animEffect>
                                  </p:childTnLst>
                                </p:cTn>
                              </p:par>
                              <p:par>
                                <p:cTn id="47" presetID="18" presetClass="entr" presetSubtype="3"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strips(upRight)">
                                      <p:cBhvr>
                                        <p:cTn id="49" dur="5000"/>
                                        <p:tgtEl>
                                          <p:spTgt spid="60"/>
                                        </p:tgtEl>
                                      </p:cBhvr>
                                    </p:animEffect>
                                  </p:childTnLst>
                                </p:cTn>
                              </p:par>
                              <p:par>
                                <p:cTn id="50" presetID="5" presetClass="entr" presetSubtype="10" repeatCount="indefinite"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checkerboard(across)">
                                      <p:cBhvr>
                                        <p:cTn id="52" dur="500"/>
                                        <p:tgtEl>
                                          <p:spTgt spid="61"/>
                                        </p:tgtEl>
                                      </p:cBhvr>
                                    </p:animEffect>
                                  </p:childTnLst>
                                </p:cTn>
                              </p:par>
                              <p:par>
                                <p:cTn id="53" presetID="5" presetClass="entr" presetSubtype="10" repeatCount="indefinite"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checkerboard(across)">
                                      <p:cBhvr>
                                        <p:cTn id="55" dur="500"/>
                                        <p:tgtEl>
                                          <p:spTgt spid="62"/>
                                        </p:tgtEl>
                                      </p:cBhvr>
                                    </p:animEffect>
                                  </p:childTnLst>
                                </p:cTn>
                              </p:par>
                              <p:par>
                                <p:cTn id="56" presetID="5" presetClass="entr" presetSubtype="10" repeatCount="indefinite"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checkerboard(across)">
                                      <p:cBhvr>
                                        <p:cTn id="58" dur="500"/>
                                        <p:tgtEl>
                                          <p:spTgt spid="64"/>
                                        </p:tgtEl>
                                      </p:cBhvr>
                                    </p:animEffect>
                                  </p:childTnLst>
                                </p:cTn>
                              </p:par>
                              <p:par>
                                <p:cTn id="59" presetID="5" presetClass="entr" presetSubtype="10" repeatCount="indefinite"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checkerboard(across)">
                                      <p:cBhvr>
                                        <p:cTn id="61" dur="500"/>
                                        <p:tgtEl>
                                          <p:spTgt spid="63"/>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strips(downRight)">
                                      <p:cBhvr>
                                        <p:cTn id="64" dur="500"/>
                                        <p:tgtEl>
                                          <p:spTgt spid="69"/>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box(in)">
                                      <p:cBhvr>
                                        <p:cTn id="67" dur="500"/>
                                        <p:tgtEl>
                                          <p:spTgt spid="95"/>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box(in)">
                                      <p:cBhvr>
                                        <p:cTn id="70" dur="500"/>
                                        <p:tgtEl>
                                          <p:spTgt spid="71"/>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box(in)">
                                      <p:cBhvr>
                                        <p:cTn id="73" dur="500"/>
                                        <p:tgtEl>
                                          <p:spTgt spid="72"/>
                                        </p:tgtEl>
                                      </p:cBhvr>
                                    </p:animEffect>
                                  </p:childTnLst>
                                </p:cTn>
                              </p:par>
                              <p:par>
                                <p:cTn id="74" presetID="4" presetClass="entr" presetSubtype="16"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box(in)">
                                      <p:cBhvr>
                                        <p:cTn id="76" dur="500"/>
                                        <p:tgtEl>
                                          <p:spTgt spid="73"/>
                                        </p:tgtEl>
                                      </p:cBhvr>
                                    </p:animEffect>
                                  </p:childTnLst>
                                </p:cTn>
                              </p:par>
                              <p:par>
                                <p:cTn id="77" presetID="4" presetClass="entr" presetSubtype="16"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box(in)">
                                      <p:cBhvr>
                                        <p:cTn id="79" dur="500"/>
                                        <p:tgtEl>
                                          <p:spTgt spid="75"/>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box(in)">
                                      <p:cBhvr>
                                        <p:cTn id="82" dur="500"/>
                                        <p:tgtEl>
                                          <p:spTgt spid="77"/>
                                        </p:tgtEl>
                                      </p:cBhvr>
                                    </p:animEffect>
                                  </p:childTnLst>
                                </p:cTn>
                              </p:par>
                              <p:par>
                                <p:cTn id="83" presetID="4" presetClass="entr" presetSubtype="16" fill="hold" nodeType="with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box(in)">
                                      <p:cBhvr>
                                        <p:cTn id="85" dur="500"/>
                                        <p:tgtEl>
                                          <p:spTgt spid="2"/>
                                        </p:tgtEl>
                                      </p:cBhvr>
                                    </p:animEffect>
                                  </p:childTnLst>
                                </p:cTn>
                              </p:par>
                              <p:par>
                                <p:cTn id="86" presetID="4" presetClass="entr" presetSubtype="16" fill="hold"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box(in)">
                                      <p:cBhvr>
                                        <p:cTn id="88" dur="500"/>
                                        <p:tgtEl>
                                          <p:spTgt spid="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44" presetClass="path" presetSubtype="0" accel="50000" decel="50000" fill="hold" nodeType="clickEffect">
                                  <p:stCondLst>
                                    <p:cond delay="0"/>
                                  </p:stCondLst>
                                  <p:childTnLst>
                                    <p:animMotion origin="layout" path="M 0 0  L 0.067 -0.05333  C 0.081 -0.06533  0.102 -0.072  0.124 -0.072  C 0.149 -0.072  0.169 -0.06533  0.183 -0.05333  L 0.25 0  E" pathEditMode="relative" ptsTypes="">
                                      <p:cBhvr>
                                        <p:cTn id="92" dur="2000" fill="hold"/>
                                        <p:tgtEl>
                                          <p:spTgt spid="3"/>
                                        </p:tgtEl>
                                        <p:attrNameLst>
                                          <p:attrName>ppt_x</p:attrName>
                                          <p:attrName>ppt_y</p:attrName>
                                        </p:attrNameLst>
                                      </p:cBhvr>
                                    </p:animMotion>
                                  </p:childTnLst>
                                </p:cTn>
                              </p:par>
                              <p:par>
                                <p:cTn id="93" presetID="44" presetClass="path" presetSubtype="0" accel="50000" decel="50000" fill="hold" grpId="1" nodeType="withEffect">
                                  <p:stCondLst>
                                    <p:cond delay="0"/>
                                  </p:stCondLst>
                                  <p:childTnLst>
                                    <p:animMotion origin="layout" path="M 0 0  L 0.067 -0.05333  C 0.081 -0.06533  0.102 -0.072  0.124 -0.072  C 0.149 -0.072  0.169 -0.06533  0.183 -0.05333  L 0.25 0  E" pathEditMode="relative" ptsTypes="">
                                      <p:cBhvr>
                                        <p:cTn id="94" dur="2000" fill="hold"/>
                                        <p:tgtEl>
                                          <p:spTgt spid="60"/>
                                        </p:tgtEl>
                                        <p:attrNameLst>
                                          <p:attrName>ppt_x</p:attrName>
                                          <p:attrName>ppt_y</p:attrName>
                                        </p:attrNameLst>
                                      </p:cBhvr>
                                    </p:animMotion>
                                  </p:childTnLst>
                                </p:cTn>
                              </p:par>
                              <p:par>
                                <p:cTn id="95" presetID="44" presetClass="path" presetSubtype="0" accel="50000" decel="50000" fill="hold" nodeType="withEffect">
                                  <p:stCondLst>
                                    <p:cond delay="0"/>
                                  </p:stCondLst>
                                  <p:childTnLst>
                                    <p:animMotion origin="layout" path="M 0 0  L 0.067 -0.05333  C 0.081 -0.06533  0.102 -0.072  0.124 -0.072  C 0.149 -0.072  0.169 -0.06533  0.183 -0.05333  L 0.25 0  E" pathEditMode="relative" ptsTypes="">
                                      <p:cBhvr>
                                        <p:cTn id="96" dur="2000" fill="hold"/>
                                        <p:tgtEl>
                                          <p:spTgt spid="56"/>
                                        </p:tgtEl>
                                        <p:attrNameLst>
                                          <p:attrName>ppt_x</p:attrName>
                                          <p:attrName>ppt_y</p:attrName>
                                        </p:attrNameLst>
                                      </p:cBhvr>
                                    </p:animMotion>
                                  </p:childTnLst>
                                </p:cTn>
                              </p:par>
                            </p:childTnLst>
                          </p:cTn>
                        </p:par>
                        <p:par>
                          <p:cTn id="97" fill="hold" nodeType="afterGroup">
                            <p:stCondLst>
                              <p:cond delay="2000"/>
                            </p:stCondLst>
                            <p:childTnLst>
                              <p:par>
                                <p:cTn id="98" presetID="20" presetClass="exit" presetSubtype="0" fill="hold" grpId="2" nodeType="afterEffect">
                                  <p:stCondLst>
                                    <p:cond delay="0"/>
                                  </p:stCondLst>
                                  <p:childTnLst>
                                    <p:animEffect transition="out" filter="wedge">
                                      <p:cBhvr>
                                        <p:cTn id="99" dur="2000"/>
                                        <p:tgtEl>
                                          <p:spTgt spid="60"/>
                                        </p:tgtEl>
                                      </p:cBhvr>
                                    </p:animEffect>
                                    <p:set>
                                      <p:cBhvr>
                                        <p:cTn id="100" dur="1" fill="hold">
                                          <p:stCondLst>
                                            <p:cond delay="1999"/>
                                          </p:stCondLst>
                                        </p:cTn>
                                        <p:tgtEl>
                                          <p:spTgt spid="60"/>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box(in)">
                                      <p:cBhvr>
                                        <p:cTn id="105" dur="500"/>
                                        <p:tgtEl>
                                          <p:spTgt spid="48"/>
                                        </p:tgtEl>
                                      </p:cBhvr>
                                    </p:animEffect>
                                  </p:childTnLst>
                                </p:cTn>
                              </p:par>
                            </p:childTnLst>
                          </p:cTn>
                        </p:par>
                        <p:par>
                          <p:cTn id="106" fill="hold" nodeType="afterGroup">
                            <p:stCondLst>
                              <p:cond delay="5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54"/>
                                        </p:tgtEl>
                                        <p:attrNameLst>
                                          <p:attrName>style.visibility</p:attrName>
                                        </p:attrNameLst>
                                      </p:cBhvr>
                                      <p:to>
                                        <p:strVal val="visible"/>
                                      </p:to>
                                    </p:set>
                                    <p:anim calcmode="lin" valueType="num">
                                      <p:cBhvr>
                                        <p:cTn id="109"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54"/>
                                        </p:tgtEl>
                                        <p:attrNameLst>
                                          <p:attrName>ppt_y</p:attrName>
                                        </p:attrNameLst>
                                      </p:cBhvr>
                                      <p:tavLst>
                                        <p:tav tm="0">
                                          <p:val>
                                            <p:strVal val="#ppt_y"/>
                                          </p:val>
                                        </p:tav>
                                        <p:tav tm="100000">
                                          <p:val>
                                            <p:strVal val="#ppt_y"/>
                                          </p:val>
                                        </p:tav>
                                      </p:tavLst>
                                    </p:anim>
                                    <p:anim calcmode="lin" valueType="num">
                                      <p:cBhvr>
                                        <p:cTn id="111"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animBg="1"/>
      <p:bldP spid="54" grpId="0"/>
      <p:bldP spid="55" grpId="0"/>
      <p:bldP spid="57" grpId="0" animBg="1"/>
      <p:bldP spid="58" grpId="0" animBg="1"/>
      <p:bldP spid="60" grpId="0" animBg="1"/>
      <p:bldP spid="60" grpId="1" animBg="1"/>
      <p:bldP spid="60" grpId="2" animBg="1"/>
      <p:bldP spid="61" grpId="0" animBg="1"/>
      <p:bldP spid="62" grpId="0" animBg="1"/>
      <p:bldP spid="63" grpId="0" animBg="1"/>
      <p:bldP spid="64" grpId="0" animBg="1"/>
      <p:bldP spid="66" grpId="0"/>
      <p:bldP spid="67" grpId="0" animBg="1"/>
      <p:bldP spid="69" grpId="0" animBg="1"/>
      <p:bldP spid="71" grpId="0" animBg="1"/>
      <p:bldP spid="72" grpId="0" animBg="1"/>
      <p:bldP spid="74" grpId="0"/>
      <p:bldP spid="76" grpId="0" animBg="1"/>
      <p:bldP spid="77" grpId="0" animBg="1"/>
      <p:bldP spid="93" grpId="0" animBg="1"/>
      <p:bldP spid="94" grpId="0" animBg="1"/>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4205288"/>
            <a:ext cx="9144000" cy="0"/>
          </a:xfrm>
          <a:prstGeom prst="rect">
            <a:avLst/>
          </a:prstGeom>
          <a:noFill/>
          <a:ln w="9525">
            <a:noFill/>
            <a:miter lim="800000"/>
            <a:headEnd/>
            <a:tailEnd/>
          </a:ln>
        </p:spPr>
        <p:txBody>
          <a:bodyPr wrap="none" anchor="ctr">
            <a:spAutoFit/>
          </a:bodyPr>
          <a:lstStyle/>
          <a:p>
            <a:pPr eaLnBrk="1" hangingPunct="1"/>
            <a:endParaRPr lang="en-US" altLang="en-US"/>
          </a:p>
        </p:txBody>
      </p:sp>
      <p:pic>
        <p:nvPicPr>
          <p:cNvPr id="9219"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9220" name="Rectangle 2"/>
          <p:cNvSpPr>
            <a:spLocks noGrp="1" noChangeArrowheads="1"/>
          </p:cNvSpPr>
          <p:nvPr>
            <p:ph type="title"/>
          </p:nvPr>
        </p:nvSpPr>
        <p:spPr>
          <a:xfrm>
            <a:off x="381000" y="76200"/>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60" name="Rectangle 4"/>
          <p:cNvSpPr txBox="1">
            <a:spLocks noChangeArrowheads="1"/>
          </p:cNvSpPr>
          <p:nvPr/>
        </p:nvSpPr>
        <p:spPr bwMode="auto">
          <a:xfrm>
            <a:off x="2362200" y="552450"/>
            <a:ext cx="6781800" cy="6305550"/>
          </a:xfrm>
          <a:prstGeom prst="rect">
            <a:avLst/>
          </a:prstGeom>
          <a:noFill/>
          <a:ln w="9525">
            <a:solidFill>
              <a:srgbClr val="0000FF"/>
            </a:solidFill>
            <a:miter lim="800000"/>
            <a:headEnd/>
            <a:tailEnd/>
          </a:ln>
        </p:spPr>
        <p:txBody>
          <a:bodyPr/>
          <a:lstStyle/>
          <a:p>
            <a:pPr marL="342900" indent="-342900" eaLnBrk="1" hangingPunct="1">
              <a:spcBef>
                <a:spcPct val="20000"/>
              </a:spcBef>
              <a:defRPr/>
            </a:pPr>
            <a:r>
              <a:rPr lang="en-US" sz="2400" b="1" kern="0" dirty="0">
                <a:solidFill>
                  <a:srgbClr val="0000FF"/>
                </a:solidFill>
                <a:latin typeface="+mn-lt"/>
                <a:cs typeface="+mn-cs"/>
                <a:sym typeface="Webdings" pitchFamily="18" charset="2"/>
              </a:rPr>
              <a:t> </a:t>
            </a:r>
            <a:r>
              <a:rPr lang="en-US" sz="2800" b="1" kern="0" dirty="0">
                <a:solidFill>
                  <a:srgbClr val="0000FF"/>
                </a:solidFill>
                <a:latin typeface="Times New Roman" pitchFamily="18" charset="0"/>
                <a:cs typeface="Times New Roman" pitchFamily="18" charset="0"/>
              </a:rPr>
              <a:t>1. </a:t>
            </a:r>
            <a:r>
              <a:rPr lang="en-US" sz="2800" b="1" kern="0" dirty="0" err="1">
                <a:solidFill>
                  <a:srgbClr val="0000FF"/>
                </a:solidFill>
                <a:latin typeface="Times New Roman" pitchFamily="18" charset="0"/>
                <a:cs typeface="Times New Roman" pitchFamily="18" charset="0"/>
              </a:rPr>
              <a:t>Làm</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thí</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nghiệm</a:t>
            </a:r>
            <a:endParaRPr lang="en-US" sz="28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endParaRPr lang="en-US" b="1" kern="0" dirty="0">
              <a:latin typeface="+mn-lt"/>
              <a:cs typeface="+mn-cs"/>
              <a:sym typeface="Wingdings" pitchFamily="2" charset="2"/>
            </a:endParaRPr>
          </a:p>
          <a:p>
            <a:pPr marL="342900" indent="-342900" eaLnBrk="1" hangingPunct="1">
              <a:spcBef>
                <a:spcPct val="15000"/>
              </a:spcBef>
              <a:defRPr/>
            </a:pPr>
            <a:endParaRPr lang="en-US" sz="2000" b="1" kern="0" dirty="0">
              <a:latin typeface="+mn-lt"/>
              <a:cs typeface="+mn-cs"/>
              <a:sym typeface="Wingdings" pitchFamily="2" charset="2"/>
            </a:endParaRPr>
          </a:p>
          <a:p>
            <a:pPr marL="342900" indent="-342900" eaLnBrk="1" hangingPunct="1">
              <a:spcBef>
                <a:spcPct val="15000"/>
              </a:spcBef>
              <a:defRPr/>
            </a:pPr>
            <a:r>
              <a:rPr lang="en-US" sz="2000" b="1" kern="0" dirty="0">
                <a:latin typeface="+mn-lt"/>
                <a:cs typeface="+mn-cs"/>
                <a:sym typeface="Wingdings" pitchFamily="2" charset="2"/>
              </a:rPr>
              <a:t> </a:t>
            </a:r>
          </a:p>
        </p:txBody>
      </p:sp>
      <p:sp>
        <p:nvSpPr>
          <p:cNvPr id="61" name="Text Box 5"/>
          <p:cNvSpPr txBox="1">
            <a:spLocks noChangeArrowheads="1"/>
          </p:cNvSpPr>
          <p:nvPr/>
        </p:nvSpPr>
        <p:spPr bwMode="auto">
          <a:xfrm>
            <a:off x="2457450" y="1524000"/>
            <a:ext cx="640080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           Hãy quan sát và mô tả thí nghiệm về sự nở vì nhiệt của các chất lỏng khác nhau và rút ra nhận xét.</a:t>
            </a:r>
          </a:p>
        </p:txBody>
      </p:sp>
      <p:sp>
        <p:nvSpPr>
          <p:cNvPr id="9223" name="Text Box 7"/>
          <p:cNvSpPr txBox="1">
            <a:spLocks noChangeArrowheads="1"/>
          </p:cNvSpPr>
          <p:nvPr/>
        </p:nvSpPr>
        <p:spPr bwMode="auto">
          <a:xfrm>
            <a:off x="2387600" y="1066800"/>
            <a:ext cx="3479800" cy="523875"/>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FF"/>
                </a:solidFill>
                <a:latin typeface="Times New Roman" pitchFamily="18" charset="0"/>
                <a:cs typeface="Times New Roman" pitchFamily="18" charset="0"/>
                <a:sym typeface="Wingdings 2" pitchFamily="18" charset="2"/>
              </a:rPr>
              <a:t> </a:t>
            </a:r>
            <a:r>
              <a:rPr lang="en-US" altLang="en-US" sz="2800" b="1">
                <a:solidFill>
                  <a:srgbClr val="0000FF"/>
                </a:solidFill>
                <a:latin typeface="Times New Roman" pitchFamily="18" charset="0"/>
                <a:cs typeface="Times New Roman" pitchFamily="18" charset="0"/>
                <a:sym typeface="Wingdings" pitchFamily="2" charset="2"/>
              </a:rPr>
              <a:t>2. Trả lời câu hỏi</a:t>
            </a:r>
          </a:p>
        </p:txBody>
      </p:sp>
      <p:sp>
        <p:nvSpPr>
          <p:cNvPr id="65" name="Text Box 10"/>
          <p:cNvSpPr txBox="1">
            <a:spLocks noChangeArrowheads="1"/>
          </p:cNvSpPr>
          <p:nvPr/>
        </p:nvSpPr>
        <p:spPr bwMode="auto">
          <a:xfrm>
            <a:off x="2590800" y="2133600"/>
            <a:ext cx="6553200" cy="461963"/>
          </a:xfrm>
          <a:prstGeom prst="rect">
            <a:avLst/>
          </a:prstGeom>
          <a:noFill/>
          <a:ln w="9525">
            <a:noFill/>
            <a:miter lim="800000"/>
            <a:headEnd/>
            <a:tailEnd/>
          </a:ln>
        </p:spPr>
        <p:txBody>
          <a:bodyPr>
            <a:spAutoFit/>
          </a:bodyPr>
          <a:lstStyle/>
          <a:p>
            <a:pPr eaLnBrk="1" hangingPunct="1">
              <a:spcBef>
                <a:spcPct val="50000"/>
              </a:spcBef>
            </a:pPr>
            <a:r>
              <a:rPr lang="en-US" altLang="en-US" sz="2400">
                <a:latin typeface="Times New Roman" pitchFamily="18" charset="0"/>
                <a:cs typeface="Times New Roman" pitchFamily="18" charset="0"/>
              </a:rPr>
              <a:t>Thí nghiệm với ba chất lỏng nước, dầu và rượu</a:t>
            </a:r>
          </a:p>
        </p:txBody>
      </p:sp>
      <p:sp>
        <p:nvSpPr>
          <p:cNvPr id="69" name="Rectangle 3"/>
          <p:cNvSpPr txBox="1">
            <a:spLocks noChangeArrowheads="1"/>
          </p:cNvSpPr>
          <p:nvPr/>
        </p:nvSpPr>
        <p:spPr bwMode="auto">
          <a:xfrm>
            <a:off x="38100" y="601663"/>
            <a:ext cx="2209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p:txBody>
      </p:sp>
      <p:sp>
        <p:nvSpPr>
          <p:cNvPr id="9226" name="Text Box 25"/>
          <p:cNvSpPr txBox="1">
            <a:spLocks noChangeArrowheads="1"/>
          </p:cNvSpPr>
          <p:nvPr/>
        </p:nvSpPr>
        <p:spPr bwMode="auto">
          <a:xfrm>
            <a:off x="0" y="895350"/>
            <a:ext cx="2209800" cy="400050"/>
          </a:xfrm>
          <a:prstGeom prst="rect">
            <a:avLst/>
          </a:prstGeom>
          <a:noFill/>
          <a:ln w="9525">
            <a:noFill/>
            <a:miter lim="800000"/>
            <a:headEnd/>
            <a:tailEnd/>
          </a:ln>
        </p:spPr>
        <p:txBody>
          <a:bodyPr>
            <a:spAutoFit/>
          </a:bodyPr>
          <a:lstStyle/>
          <a:p>
            <a:pPr eaLnBrk="1" hangingPunct="1">
              <a:spcBef>
                <a:spcPct val="50000"/>
              </a:spcBef>
            </a:pPr>
            <a:r>
              <a:rPr lang="en-US" altLang="en-US" sz="2000" b="1" u="sng">
                <a:latin typeface="Times New Roman" pitchFamily="18" charset="0"/>
                <a:sym typeface="Wingdings 2" pitchFamily="18" charset="2"/>
              </a:rPr>
              <a:t> </a:t>
            </a:r>
            <a:r>
              <a:rPr lang="en-US" altLang="en-US" sz="2000" b="1" u="sng">
                <a:latin typeface="Times New Roman" pitchFamily="18" charset="0"/>
                <a:sym typeface="Wingdings" pitchFamily="2" charset="2"/>
              </a:rPr>
              <a:t>2. Trả lời câu hỏi</a:t>
            </a:r>
          </a:p>
        </p:txBody>
      </p:sp>
      <p:sp>
        <p:nvSpPr>
          <p:cNvPr id="9227" name="Text Box 68"/>
          <p:cNvSpPr txBox="1">
            <a:spLocks noChangeArrowheads="1"/>
          </p:cNvSpPr>
          <p:nvPr/>
        </p:nvSpPr>
        <p:spPr bwMode="auto">
          <a:xfrm>
            <a:off x="0" y="1219200"/>
            <a:ext cx="2209800" cy="1016000"/>
          </a:xfrm>
          <a:prstGeom prst="rect">
            <a:avLst/>
          </a:prstGeom>
          <a:noFill/>
          <a:ln w="9525">
            <a:noFill/>
            <a:miter lim="800000"/>
            <a:headEnd/>
            <a:tailEnd/>
          </a:ln>
        </p:spPr>
        <p:txBody>
          <a:bodyPr>
            <a:spAutoFit/>
          </a:bodyPr>
          <a:lstStyle/>
          <a:p>
            <a:pPr algn="just" eaLnBrk="1" hangingPunct="1">
              <a:spcBef>
                <a:spcPct val="50000"/>
              </a:spcBef>
            </a:pPr>
            <a:r>
              <a:rPr lang="en-US" altLang="en-US" sz="2000">
                <a:latin typeface="Times New Roman" pitchFamily="18" charset="0"/>
                <a:cs typeface="Times New Roman" pitchFamily="18" charset="0"/>
              </a:rPr>
              <a:t>C1. Mực nước </a:t>
            </a:r>
            <a:r>
              <a:rPr lang="en-US" altLang="en-US" sz="2000">
                <a:solidFill>
                  <a:srgbClr val="FF0000"/>
                </a:solidFill>
                <a:latin typeface="Times New Roman" pitchFamily="18" charset="0"/>
                <a:cs typeface="Times New Roman" pitchFamily="18" charset="0"/>
              </a:rPr>
              <a:t>dâng lên</a:t>
            </a:r>
            <a:r>
              <a:rPr lang="en-US" altLang="en-US" sz="2000">
                <a:latin typeface="Times New Roman" pitchFamily="18" charset="0"/>
                <a:cs typeface="Times New Roman" pitchFamily="18" charset="0"/>
              </a:rPr>
              <a:t>, vì nước </a:t>
            </a:r>
            <a:r>
              <a:rPr lang="en-US" altLang="en-US" sz="2000">
                <a:solidFill>
                  <a:srgbClr val="FF0000"/>
                </a:solidFill>
                <a:latin typeface="Times New Roman" pitchFamily="18" charset="0"/>
                <a:cs typeface="Times New Roman" pitchFamily="18" charset="0"/>
              </a:rPr>
              <a:t>nóng lên, nở ra.</a:t>
            </a:r>
          </a:p>
        </p:txBody>
      </p:sp>
      <p:sp>
        <p:nvSpPr>
          <p:cNvPr id="9228" name="Text Box 69"/>
          <p:cNvSpPr txBox="1">
            <a:spLocks noChangeArrowheads="1"/>
          </p:cNvSpPr>
          <p:nvPr/>
        </p:nvSpPr>
        <p:spPr bwMode="auto">
          <a:xfrm>
            <a:off x="0" y="2133600"/>
            <a:ext cx="2209800" cy="1016000"/>
          </a:xfrm>
          <a:prstGeom prst="rect">
            <a:avLst/>
          </a:prstGeom>
          <a:noFill/>
          <a:ln w="9525">
            <a:noFill/>
            <a:miter lim="800000"/>
            <a:headEnd/>
            <a:tailEnd/>
          </a:ln>
        </p:spPr>
        <p:txBody>
          <a:bodyPr>
            <a:spAutoFit/>
          </a:bodyPr>
          <a:lstStyle/>
          <a:p>
            <a:pPr algn="just" eaLnBrk="1" hangingPunct="1">
              <a:spcBef>
                <a:spcPct val="50000"/>
              </a:spcBef>
            </a:pPr>
            <a:r>
              <a:rPr lang="en-US" altLang="en-US" sz="2000">
                <a:latin typeface="Times New Roman" pitchFamily="18" charset="0"/>
                <a:cs typeface="Times New Roman" pitchFamily="18" charset="0"/>
              </a:rPr>
              <a:t>C2. Mực nước </a:t>
            </a:r>
            <a:r>
              <a:rPr lang="en-US" altLang="en-US" sz="2000">
                <a:solidFill>
                  <a:srgbClr val="FF0000"/>
                </a:solidFill>
                <a:latin typeface="Times New Roman" pitchFamily="18" charset="0"/>
                <a:cs typeface="Times New Roman" pitchFamily="18" charset="0"/>
              </a:rPr>
              <a:t>hạ xuống</a:t>
            </a:r>
            <a:r>
              <a:rPr lang="en-US" altLang="en-US" sz="2000">
                <a:latin typeface="Times New Roman" pitchFamily="18" charset="0"/>
                <a:cs typeface="Times New Roman" pitchFamily="18" charset="0"/>
              </a:rPr>
              <a:t>, vì nước </a:t>
            </a:r>
            <a:r>
              <a:rPr lang="en-US" altLang="en-US" sz="2000">
                <a:solidFill>
                  <a:srgbClr val="FF0000"/>
                </a:solidFill>
                <a:latin typeface="Times New Roman" pitchFamily="18" charset="0"/>
                <a:cs typeface="Times New Roman" pitchFamily="18" charset="0"/>
              </a:rPr>
              <a:t>lạnh đi, co lại.</a:t>
            </a:r>
          </a:p>
        </p:txBody>
      </p:sp>
      <p:sp>
        <p:nvSpPr>
          <p:cNvPr id="73" name="Text Box 43"/>
          <p:cNvSpPr txBox="1">
            <a:spLocks noChangeArrowheads="1"/>
          </p:cNvSpPr>
          <p:nvPr/>
        </p:nvSpPr>
        <p:spPr bwMode="auto">
          <a:xfrm>
            <a:off x="0" y="3048000"/>
            <a:ext cx="2209800" cy="1016000"/>
          </a:xfrm>
          <a:prstGeom prst="rect">
            <a:avLst/>
          </a:prstGeom>
          <a:noFill/>
          <a:ln w="9525">
            <a:noFill/>
            <a:miter lim="800000"/>
            <a:headEnd/>
            <a:tailEnd/>
          </a:ln>
        </p:spPr>
        <p:txBody>
          <a:bodyPr>
            <a:spAutoFit/>
          </a:bodyPr>
          <a:lstStyle/>
          <a:p>
            <a:pPr algn="just" eaLnBrk="1" hangingPunct="1">
              <a:spcBef>
                <a:spcPct val="50000"/>
              </a:spcBef>
            </a:pPr>
            <a:r>
              <a:rPr lang="en-US" altLang="en-US" sz="2000">
                <a:solidFill>
                  <a:srgbClr val="0000FF"/>
                </a:solidFill>
                <a:latin typeface="Times New Roman" pitchFamily="18" charset="0"/>
                <a:cs typeface="Times New Roman" pitchFamily="18" charset="0"/>
              </a:rPr>
              <a:t>C3. </a:t>
            </a:r>
            <a:r>
              <a:rPr lang="en-US" altLang="en-US" sz="2000">
                <a:latin typeface="Times New Roman" pitchFamily="18" charset="0"/>
                <a:cs typeface="Times New Roman" pitchFamily="18" charset="0"/>
              </a:rPr>
              <a:t>Các chất lỏng </a:t>
            </a:r>
            <a:r>
              <a:rPr lang="en-US" altLang="en-US" sz="2000">
                <a:solidFill>
                  <a:srgbClr val="FF0000"/>
                </a:solidFill>
                <a:latin typeface="Times New Roman" pitchFamily="18" charset="0"/>
                <a:cs typeface="Times New Roman" pitchFamily="18" charset="0"/>
              </a:rPr>
              <a:t>khác nhau </a:t>
            </a:r>
            <a:r>
              <a:rPr lang="en-US" altLang="en-US" sz="2000">
                <a:latin typeface="Times New Roman" pitchFamily="18" charset="0"/>
                <a:cs typeface="Times New Roman" pitchFamily="18" charset="0"/>
              </a:rPr>
              <a:t>nở vì nhiệt</a:t>
            </a:r>
            <a:r>
              <a:rPr lang="en-US" altLang="en-US" sz="2000">
                <a:solidFill>
                  <a:srgbClr val="0000FF"/>
                </a:solidFill>
                <a:latin typeface="Times New Roman" pitchFamily="18" charset="0"/>
                <a:cs typeface="Times New Roman" pitchFamily="18" charset="0"/>
              </a:rPr>
              <a:t> </a:t>
            </a:r>
            <a:r>
              <a:rPr lang="en-US" altLang="en-US" sz="2000">
                <a:solidFill>
                  <a:srgbClr val="FF0000"/>
                </a:solidFill>
                <a:latin typeface="Times New Roman" pitchFamily="18" charset="0"/>
                <a:cs typeface="Times New Roman" pitchFamily="18" charset="0"/>
              </a:rPr>
              <a:t>khác nhau.</a:t>
            </a:r>
          </a:p>
        </p:txBody>
      </p:sp>
      <p:sp>
        <p:nvSpPr>
          <p:cNvPr id="9230" name="Text Box 34"/>
          <p:cNvSpPr txBox="1">
            <a:spLocks noChangeArrowheads="1"/>
          </p:cNvSpPr>
          <p:nvPr/>
        </p:nvSpPr>
        <p:spPr bwMode="auto">
          <a:xfrm>
            <a:off x="2209800" y="5654675"/>
            <a:ext cx="1143000" cy="366713"/>
          </a:xfrm>
          <a:prstGeom prst="rect">
            <a:avLst/>
          </a:prstGeom>
          <a:noFill/>
          <a:ln w="9525" algn="ctr">
            <a:noFill/>
            <a:miter lim="800000"/>
            <a:headEnd/>
            <a:tailEnd/>
          </a:ln>
        </p:spPr>
        <p:txBody>
          <a:bodyPr>
            <a:spAutoFit/>
          </a:bodyPr>
          <a:lstStyle/>
          <a:p>
            <a:pPr algn="ctr" eaLnBrk="1" hangingPunct="1">
              <a:spcBef>
                <a:spcPct val="50000"/>
              </a:spcBef>
            </a:pPr>
            <a:r>
              <a:rPr lang="en-US" altLang="en-US" b="1">
                <a:solidFill>
                  <a:srgbClr val="FF00FF"/>
                </a:solidFill>
              </a:rPr>
              <a:t>Rượu</a:t>
            </a:r>
          </a:p>
        </p:txBody>
      </p:sp>
      <p:sp>
        <p:nvSpPr>
          <p:cNvPr id="9231" name="Text Box 35"/>
          <p:cNvSpPr txBox="1">
            <a:spLocks noChangeArrowheads="1"/>
          </p:cNvSpPr>
          <p:nvPr/>
        </p:nvSpPr>
        <p:spPr bwMode="auto">
          <a:xfrm>
            <a:off x="3352800" y="5640388"/>
            <a:ext cx="762000" cy="366712"/>
          </a:xfrm>
          <a:prstGeom prst="rect">
            <a:avLst/>
          </a:prstGeom>
          <a:noFill/>
          <a:ln w="9525" algn="ctr">
            <a:noFill/>
            <a:miter lim="800000"/>
            <a:headEnd/>
            <a:tailEnd/>
          </a:ln>
        </p:spPr>
        <p:txBody>
          <a:bodyPr>
            <a:spAutoFit/>
          </a:bodyPr>
          <a:lstStyle/>
          <a:p>
            <a:pPr algn="ctr" eaLnBrk="1" hangingPunct="1">
              <a:spcBef>
                <a:spcPct val="50000"/>
              </a:spcBef>
            </a:pPr>
            <a:r>
              <a:rPr lang="en-US" altLang="en-US" b="1">
                <a:solidFill>
                  <a:srgbClr val="00FF00"/>
                </a:solidFill>
              </a:rPr>
              <a:t>Dầu</a:t>
            </a:r>
          </a:p>
        </p:txBody>
      </p:sp>
      <p:sp>
        <p:nvSpPr>
          <p:cNvPr id="9232" name="Text Box 36"/>
          <p:cNvSpPr txBox="1">
            <a:spLocks noChangeArrowheads="1"/>
          </p:cNvSpPr>
          <p:nvPr/>
        </p:nvSpPr>
        <p:spPr bwMode="auto">
          <a:xfrm>
            <a:off x="4191000" y="5640388"/>
            <a:ext cx="838200" cy="366712"/>
          </a:xfrm>
          <a:prstGeom prst="rect">
            <a:avLst/>
          </a:prstGeom>
          <a:noFill/>
          <a:ln w="9525" algn="ctr">
            <a:noFill/>
            <a:miter lim="800000"/>
            <a:headEnd/>
            <a:tailEnd/>
          </a:ln>
        </p:spPr>
        <p:txBody>
          <a:bodyPr>
            <a:spAutoFit/>
          </a:bodyPr>
          <a:lstStyle/>
          <a:p>
            <a:pPr algn="ctr" eaLnBrk="1" hangingPunct="1">
              <a:spcBef>
                <a:spcPct val="50000"/>
              </a:spcBef>
            </a:pPr>
            <a:r>
              <a:rPr lang="en-US" altLang="en-US" b="1">
                <a:solidFill>
                  <a:srgbClr val="0000FF"/>
                </a:solidFill>
              </a:rPr>
              <a:t>Nước</a:t>
            </a:r>
          </a:p>
        </p:txBody>
      </p:sp>
      <p:grpSp>
        <p:nvGrpSpPr>
          <p:cNvPr id="2" name="Group 23"/>
          <p:cNvGrpSpPr>
            <a:grpSpLocks/>
          </p:cNvGrpSpPr>
          <p:nvPr/>
        </p:nvGrpSpPr>
        <p:grpSpPr bwMode="auto">
          <a:xfrm>
            <a:off x="2209800" y="2590800"/>
            <a:ext cx="2962275" cy="2876550"/>
            <a:chOff x="336" y="1386"/>
            <a:chExt cx="1866" cy="1812"/>
          </a:xfrm>
        </p:grpSpPr>
        <p:pic>
          <p:nvPicPr>
            <p:cNvPr id="9248" name="Picture 2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6" y="1386"/>
              <a:ext cx="702" cy="1806"/>
            </a:xfrm>
            <a:prstGeom prst="rect">
              <a:avLst/>
            </a:prstGeom>
            <a:noFill/>
            <a:ln w="9525">
              <a:noFill/>
              <a:miter lim="800000"/>
              <a:headEnd/>
              <a:tailEnd/>
            </a:ln>
          </p:spPr>
        </p:pic>
        <p:pic>
          <p:nvPicPr>
            <p:cNvPr id="9249" name="Picture 2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960" y="1392"/>
              <a:ext cx="642" cy="1788"/>
            </a:xfrm>
            <a:prstGeom prst="rect">
              <a:avLst/>
            </a:prstGeom>
            <a:noFill/>
            <a:ln w="9525">
              <a:noFill/>
              <a:miter lim="800000"/>
              <a:headEnd/>
              <a:tailEnd/>
            </a:ln>
          </p:spPr>
        </p:pic>
        <p:pic>
          <p:nvPicPr>
            <p:cNvPr id="9250" name="Picture 2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494" y="1386"/>
              <a:ext cx="708" cy="1812"/>
            </a:xfrm>
            <a:prstGeom prst="rect">
              <a:avLst/>
            </a:prstGeom>
            <a:noFill/>
            <a:ln w="9525">
              <a:noFill/>
              <a:miter lim="800000"/>
              <a:headEnd/>
              <a:tailEnd/>
            </a:ln>
          </p:spPr>
        </p:pic>
        <p:sp>
          <p:nvSpPr>
            <p:cNvPr id="9251" name="Oval 27"/>
            <p:cNvSpPr>
              <a:spLocks noChangeArrowheads="1"/>
            </p:cNvSpPr>
            <p:nvPr/>
          </p:nvSpPr>
          <p:spPr bwMode="auto">
            <a:xfrm>
              <a:off x="585" y="2850"/>
              <a:ext cx="240" cy="240"/>
            </a:xfrm>
            <a:prstGeom prst="ellipse">
              <a:avLst/>
            </a:prstGeom>
            <a:solidFill>
              <a:schemeClr val="bg1"/>
            </a:solidFill>
            <a:ln w="9525" algn="ctr">
              <a:noFill/>
              <a:round/>
              <a:headEnd/>
              <a:tailEnd/>
            </a:ln>
          </p:spPr>
          <p:txBody>
            <a:bodyPr wrap="none" anchor="ctr"/>
            <a:lstStyle/>
            <a:p>
              <a:pPr algn="ctr" eaLnBrk="1" hangingPunct="1"/>
              <a:r>
                <a:rPr lang="en-US" altLang="en-US" b="1"/>
                <a:t>1</a:t>
              </a:r>
            </a:p>
          </p:txBody>
        </p:sp>
        <p:sp>
          <p:nvSpPr>
            <p:cNvPr id="9252" name="Oval 28"/>
            <p:cNvSpPr>
              <a:spLocks noChangeArrowheads="1"/>
            </p:cNvSpPr>
            <p:nvPr/>
          </p:nvSpPr>
          <p:spPr bwMode="auto">
            <a:xfrm>
              <a:off x="1728" y="2832"/>
              <a:ext cx="240" cy="240"/>
            </a:xfrm>
            <a:prstGeom prst="ellipse">
              <a:avLst/>
            </a:prstGeom>
            <a:solidFill>
              <a:schemeClr val="bg1"/>
            </a:solidFill>
            <a:ln w="9525" algn="ctr">
              <a:noFill/>
              <a:round/>
              <a:headEnd/>
              <a:tailEnd/>
            </a:ln>
          </p:spPr>
          <p:txBody>
            <a:bodyPr wrap="none" anchor="ctr"/>
            <a:lstStyle/>
            <a:p>
              <a:pPr algn="ctr" eaLnBrk="1" hangingPunct="1"/>
              <a:r>
                <a:rPr lang="en-US" altLang="en-US" b="1"/>
                <a:t>3</a:t>
              </a:r>
            </a:p>
          </p:txBody>
        </p:sp>
        <p:sp>
          <p:nvSpPr>
            <p:cNvPr id="9253" name="Oval 29"/>
            <p:cNvSpPr>
              <a:spLocks noChangeArrowheads="1"/>
            </p:cNvSpPr>
            <p:nvPr/>
          </p:nvSpPr>
          <p:spPr bwMode="auto">
            <a:xfrm>
              <a:off x="1161" y="2832"/>
              <a:ext cx="240" cy="240"/>
            </a:xfrm>
            <a:prstGeom prst="ellipse">
              <a:avLst/>
            </a:prstGeom>
            <a:solidFill>
              <a:schemeClr val="bg1"/>
            </a:solidFill>
            <a:ln w="9525" algn="ctr">
              <a:noFill/>
              <a:round/>
              <a:headEnd/>
              <a:tailEnd/>
            </a:ln>
          </p:spPr>
          <p:txBody>
            <a:bodyPr wrap="none" anchor="ctr"/>
            <a:lstStyle/>
            <a:p>
              <a:pPr algn="ctr" eaLnBrk="1" hangingPunct="1"/>
              <a:r>
                <a:rPr lang="en-US" altLang="en-US" b="1"/>
                <a:t>2</a:t>
              </a:r>
            </a:p>
          </p:txBody>
        </p:sp>
      </p:grpSp>
      <p:sp>
        <p:nvSpPr>
          <p:cNvPr id="9234" name="Rectangle 30" descr="Oak"/>
          <p:cNvSpPr>
            <a:spLocks noChangeArrowheads="1"/>
          </p:cNvSpPr>
          <p:nvPr/>
        </p:nvSpPr>
        <p:spPr bwMode="auto">
          <a:xfrm>
            <a:off x="2438400" y="5356225"/>
            <a:ext cx="6705600" cy="284163"/>
          </a:xfrm>
          <a:prstGeom prst="rect">
            <a:avLst/>
          </a:prstGeom>
          <a:blipFill dpi="0" rotWithShape="1">
            <a:blip r:embed="rId8"/>
            <a:srcRect/>
            <a:tile tx="0" ty="0" sx="100000" sy="100000" flip="none" algn="tl"/>
          </a:blipFill>
          <a:ln w="9525" algn="ctr">
            <a:noFill/>
            <a:miter lim="800000"/>
            <a:headEnd/>
            <a:tailEnd/>
          </a:ln>
        </p:spPr>
        <p:txBody>
          <a:bodyPr wrap="none" anchor="ctr"/>
          <a:lstStyle/>
          <a:p>
            <a:pPr eaLnBrk="1" hangingPunct="1"/>
            <a:endParaRPr lang="en-MY" altLang="en-US"/>
          </a:p>
        </p:txBody>
      </p:sp>
      <p:pic>
        <p:nvPicPr>
          <p:cNvPr id="9235" name="Picture 4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227638" y="3878263"/>
            <a:ext cx="3962400" cy="1609725"/>
          </a:xfrm>
          <a:prstGeom prst="rect">
            <a:avLst/>
          </a:prstGeom>
          <a:noFill/>
          <a:ln w="9525">
            <a:noFill/>
            <a:miter lim="800000"/>
            <a:headEnd/>
            <a:tailEnd/>
          </a:ln>
        </p:spPr>
      </p:pic>
      <p:sp>
        <p:nvSpPr>
          <p:cNvPr id="93" name="Freeform 10"/>
          <p:cNvSpPr>
            <a:spLocks/>
          </p:cNvSpPr>
          <p:nvPr/>
        </p:nvSpPr>
        <p:spPr bwMode="auto">
          <a:xfrm>
            <a:off x="7940675" y="3063875"/>
            <a:ext cx="266700" cy="1295400"/>
          </a:xfrm>
          <a:custGeom>
            <a:avLst/>
            <a:gdLst>
              <a:gd name="T0" fmla="*/ 2147483647 w 168"/>
              <a:gd name="T1" fmla="*/ 0 h 816"/>
              <a:gd name="T2" fmla="*/ 2147483647 w 168"/>
              <a:gd name="T3" fmla="*/ 2147483647 h 816"/>
              <a:gd name="T4" fmla="*/ 2147483647 w 168"/>
              <a:gd name="T5" fmla="*/ 2147483647 h 816"/>
              <a:gd name="T6" fmla="*/ 2147483647 w 168"/>
              <a:gd name="T7" fmla="*/ 2147483647 h 816"/>
              <a:gd name="T8" fmla="*/ 2147483647 w 168"/>
              <a:gd name="T9" fmla="*/ 2147483647 h 816"/>
              <a:gd name="T10" fmla="*/ 2147483647 w 168"/>
              <a:gd name="T11" fmla="*/ 2147483647 h 816"/>
              <a:gd name="T12" fmla="*/ 2147483647 w 168"/>
              <a:gd name="T13" fmla="*/ 2147483647 h 816"/>
              <a:gd name="T14" fmla="*/ 0 60000 65536"/>
              <a:gd name="T15" fmla="*/ 0 60000 65536"/>
              <a:gd name="T16" fmla="*/ 0 60000 65536"/>
              <a:gd name="T17" fmla="*/ 0 60000 65536"/>
              <a:gd name="T18" fmla="*/ 0 60000 65536"/>
              <a:gd name="T19" fmla="*/ 0 60000 65536"/>
              <a:gd name="T20" fmla="*/ 0 60000 65536"/>
              <a:gd name="T21" fmla="*/ 0 w 168"/>
              <a:gd name="T22" fmla="*/ 0 h 816"/>
              <a:gd name="T23" fmla="*/ 168 w 168"/>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816">
                <a:moveTo>
                  <a:pt x="112" y="0"/>
                </a:moveTo>
                <a:cubicBezTo>
                  <a:pt x="68" y="56"/>
                  <a:pt x="24" y="112"/>
                  <a:pt x="16" y="144"/>
                </a:cubicBezTo>
                <a:cubicBezTo>
                  <a:pt x="8" y="176"/>
                  <a:pt x="64" y="168"/>
                  <a:pt x="64" y="192"/>
                </a:cubicBezTo>
                <a:cubicBezTo>
                  <a:pt x="64" y="216"/>
                  <a:pt x="0" y="248"/>
                  <a:pt x="16" y="288"/>
                </a:cubicBezTo>
                <a:cubicBezTo>
                  <a:pt x="32" y="328"/>
                  <a:pt x="152" y="368"/>
                  <a:pt x="160" y="432"/>
                </a:cubicBezTo>
                <a:cubicBezTo>
                  <a:pt x="168" y="496"/>
                  <a:pt x="72" y="608"/>
                  <a:pt x="64" y="672"/>
                </a:cubicBezTo>
                <a:cubicBezTo>
                  <a:pt x="56" y="736"/>
                  <a:pt x="104" y="792"/>
                  <a:pt x="112" y="816"/>
                </a:cubicBezTo>
              </a:path>
            </a:pathLst>
          </a:custGeom>
          <a:noFill/>
          <a:ln w="38100" cap="flat" cmpd="sng">
            <a:solidFill>
              <a:srgbClr val="DDDDDD"/>
            </a:solidFill>
            <a:prstDash val="solid"/>
            <a:round/>
            <a:headEnd/>
            <a:tailEnd/>
          </a:ln>
        </p:spPr>
        <p:txBody>
          <a:bodyPr wrap="none" anchor="ctr"/>
          <a:lstStyle/>
          <a:p>
            <a:endParaRPr lang="en-US"/>
          </a:p>
        </p:txBody>
      </p:sp>
      <p:sp>
        <p:nvSpPr>
          <p:cNvPr id="94" name="Freeform 11"/>
          <p:cNvSpPr>
            <a:spLocks/>
          </p:cNvSpPr>
          <p:nvPr/>
        </p:nvSpPr>
        <p:spPr bwMode="auto">
          <a:xfrm>
            <a:off x="6873875" y="2606675"/>
            <a:ext cx="342900" cy="1828800"/>
          </a:xfrm>
          <a:custGeom>
            <a:avLst/>
            <a:gdLst>
              <a:gd name="T0" fmla="*/ 2147483647 w 168"/>
              <a:gd name="T1" fmla="*/ 0 h 816"/>
              <a:gd name="T2" fmla="*/ 2147483647 w 168"/>
              <a:gd name="T3" fmla="*/ 2147483647 h 816"/>
              <a:gd name="T4" fmla="*/ 2147483647 w 168"/>
              <a:gd name="T5" fmla="*/ 2147483647 h 816"/>
              <a:gd name="T6" fmla="*/ 2147483647 w 168"/>
              <a:gd name="T7" fmla="*/ 2147483647 h 816"/>
              <a:gd name="T8" fmla="*/ 2147483647 w 168"/>
              <a:gd name="T9" fmla="*/ 2147483647 h 816"/>
              <a:gd name="T10" fmla="*/ 2147483647 w 168"/>
              <a:gd name="T11" fmla="*/ 2147483647 h 816"/>
              <a:gd name="T12" fmla="*/ 2147483647 w 168"/>
              <a:gd name="T13" fmla="*/ 2147483647 h 816"/>
              <a:gd name="T14" fmla="*/ 0 60000 65536"/>
              <a:gd name="T15" fmla="*/ 0 60000 65536"/>
              <a:gd name="T16" fmla="*/ 0 60000 65536"/>
              <a:gd name="T17" fmla="*/ 0 60000 65536"/>
              <a:gd name="T18" fmla="*/ 0 60000 65536"/>
              <a:gd name="T19" fmla="*/ 0 60000 65536"/>
              <a:gd name="T20" fmla="*/ 0 60000 65536"/>
              <a:gd name="T21" fmla="*/ 0 w 168"/>
              <a:gd name="T22" fmla="*/ 0 h 816"/>
              <a:gd name="T23" fmla="*/ 168 w 168"/>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816">
                <a:moveTo>
                  <a:pt x="112" y="0"/>
                </a:moveTo>
                <a:cubicBezTo>
                  <a:pt x="68" y="56"/>
                  <a:pt x="24" y="112"/>
                  <a:pt x="16" y="144"/>
                </a:cubicBezTo>
                <a:cubicBezTo>
                  <a:pt x="8" y="176"/>
                  <a:pt x="64" y="168"/>
                  <a:pt x="64" y="192"/>
                </a:cubicBezTo>
                <a:cubicBezTo>
                  <a:pt x="64" y="216"/>
                  <a:pt x="0" y="248"/>
                  <a:pt x="16" y="288"/>
                </a:cubicBezTo>
                <a:cubicBezTo>
                  <a:pt x="32" y="328"/>
                  <a:pt x="152" y="368"/>
                  <a:pt x="160" y="432"/>
                </a:cubicBezTo>
                <a:cubicBezTo>
                  <a:pt x="168" y="496"/>
                  <a:pt x="72" y="608"/>
                  <a:pt x="64" y="672"/>
                </a:cubicBezTo>
                <a:cubicBezTo>
                  <a:pt x="56" y="736"/>
                  <a:pt x="104" y="792"/>
                  <a:pt x="112" y="816"/>
                </a:cubicBezTo>
              </a:path>
            </a:pathLst>
          </a:custGeom>
          <a:noFill/>
          <a:ln w="38100" cap="flat" cmpd="sng">
            <a:solidFill>
              <a:srgbClr val="DDDDDD"/>
            </a:solidFill>
            <a:prstDash val="solid"/>
            <a:round/>
            <a:headEnd/>
            <a:tailEnd/>
          </a:ln>
        </p:spPr>
        <p:txBody>
          <a:bodyPr wrap="none" anchor="ctr"/>
          <a:lstStyle/>
          <a:p>
            <a:endParaRPr lang="en-US"/>
          </a:p>
        </p:txBody>
      </p:sp>
      <p:sp>
        <p:nvSpPr>
          <p:cNvPr id="95" name="Line 12"/>
          <p:cNvSpPr>
            <a:spLocks noChangeShapeType="1"/>
          </p:cNvSpPr>
          <p:nvPr/>
        </p:nvSpPr>
        <p:spPr bwMode="auto">
          <a:xfrm flipV="1">
            <a:off x="8107363" y="3687763"/>
            <a:ext cx="0" cy="762000"/>
          </a:xfrm>
          <a:prstGeom prst="line">
            <a:avLst/>
          </a:prstGeom>
          <a:noFill/>
          <a:ln w="38100">
            <a:solidFill>
              <a:srgbClr val="0066FF"/>
            </a:solidFill>
            <a:round/>
            <a:headEnd/>
            <a:tailEnd/>
          </a:ln>
        </p:spPr>
        <p:txBody>
          <a:bodyPr wrap="none" anchor="ctr"/>
          <a:lstStyle/>
          <a:p>
            <a:endParaRPr lang="en-US"/>
          </a:p>
        </p:txBody>
      </p:sp>
      <p:sp>
        <p:nvSpPr>
          <p:cNvPr id="96" name="Line 13"/>
          <p:cNvSpPr>
            <a:spLocks noChangeShapeType="1"/>
          </p:cNvSpPr>
          <p:nvPr/>
        </p:nvSpPr>
        <p:spPr bwMode="auto">
          <a:xfrm flipV="1">
            <a:off x="7223125" y="3316288"/>
            <a:ext cx="0" cy="990600"/>
          </a:xfrm>
          <a:prstGeom prst="line">
            <a:avLst/>
          </a:prstGeom>
          <a:noFill/>
          <a:ln w="38100">
            <a:solidFill>
              <a:srgbClr val="00FF00"/>
            </a:solidFill>
            <a:round/>
            <a:headEnd/>
            <a:tailEnd/>
          </a:ln>
        </p:spPr>
        <p:txBody>
          <a:bodyPr wrap="none" anchor="ctr"/>
          <a:lstStyle/>
          <a:p>
            <a:endParaRPr lang="en-US"/>
          </a:p>
        </p:txBody>
      </p:sp>
      <p:sp>
        <p:nvSpPr>
          <p:cNvPr id="97" name="Line 14"/>
          <p:cNvSpPr>
            <a:spLocks noChangeShapeType="1"/>
          </p:cNvSpPr>
          <p:nvPr/>
        </p:nvSpPr>
        <p:spPr bwMode="auto">
          <a:xfrm flipH="1" flipV="1">
            <a:off x="6294438" y="3063875"/>
            <a:ext cx="0" cy="1219200"/>
          </a:xfrm>
          <a:prstGeom prst="line">
            <a:avLst/>
          </a:prstGeom>
          <a:noFill/>
          <a:ln w="38100">
            <a:solidFill>
              <a:srgbClr val="FF00FF"/>
            </a:solidFill>
            <a:round/>
            <a:headEnd/>
            <a:tailEnd/>
          </a:ln>
        </p:spPr>
        <p:txBody>
          <a:bodyPr wrap="none" anchor="ctr"/>
          <a:lstStyle/>
          <a:p>
            <a:endParaRPr lang="en-US"/>
          </a:p>
        </p:txBody>
      </p:sp>
      <p:sp>
        <p:nvSpPr>
          <p:cNvPr id="98" name="Freeform 22"/>
          <p:cNvSpPr>
            <a:spLocks/>
          </p:cNvSpPr>
          <p:nvPr/>
        </p:nvSpPr>
        <p:spPr bwMode="auto">
          <a:xfrm>
            <a:off x="5781675" y="2987675"/>
            <a:ext cx="266700" cy="1295400"/>
          </a:xfrm>
          <a:custGeom>
            <a:avLst/>
            <a:gdLst>
              <a:gd name="T0" fmla="*/ 2147483647 w 168"/>
              <a:gd name="T1" fmla="*/ 0 h 816"/>
              <a:gd name="T2" fmla="*/ 2147483647 w 168"/>
              <a:gd name="T3" fmla="*/ 2147483647 h 816"/>
              <a:gd name="T4" fmla="*/ 2147483647 w 168"/>
              <a:gd name="T5" fmla="*/ 2147483647 h 816"/>
              <a:gd name="T6" fmla="*/ 2147483647 w 168"/>
              <a:gd name="T7" fmla="*/ 2147483647 h 816"/>
              <a:gd name="T8" fmla="*/ 2147483647 w 168"/>
              <a:gd name="T9" fmla="*/ 2147483647 h 816"/>
              <a:gd name="T10" fmla="*/ 2147483647 w 168"/>
              <a:gd name="T11" fmla="*/ 2147483647 h 816"/>
              <a:gd name="T12" fmla="*/ 2147483647 w 168"/>
              <a:gd name="T13" fmla="*/ 2147483647 h 816"/>
              <a:gd name="T14" fmla="*/ 0 60000 65536"/>
              <a:gd name="T15" fmla="*/ 0 60000 65536"/>
              <a:gd name="T16" fmla="*/ 0 60000 65536"/>
              <a:gd name="T17" fmla="*/ 0 60000 65536"/>
              <a:gd name="T18" fmla="*/ 0 60000 65536"/>
              <a:gd name="T19" fmla="*/ 0 60000 65536"/>
              <a:gd name="T20" fmla="*/ 0 60000 65536"/>
              <a:gd name="T21" fmla="*/ 0 w 168"/>
              <a:gd name="T22" fmla="*/ 0 h 816"/>
              <a:gd name="T23" fmla="*/ 168 w 168"/>
              <a:gd name="T24" fmla="*/ 816 h 8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816">
                <a:moveTo>
                  <a:pt x="112" y="0"/>
                </a:moveTo>
                <a:cubicBezTo>
                  <a:pt x="68" y="56"/>
                  <a:pt x="24" y="112"/>
                  <a:pt x="16" y="144"/>
                </a:cubicBezTo>
                <a:cubicBezTo>
                  <a:pt x="8" y="176"/>
                  <a:pt x="64" y="168"/>
                  <a:pt x="64" y="192"/>
                </a:cubicBezTo>
                <a:cubicBezTo>
                  <a:pt x="64" y="216"/>
                  <a:pt x="0" y="248"/>
                  <a:pt x="16" y="288"/>
                </a:cubicBezTo>
                <a:cubicBezTo>
                  <a:pt x="32" y="328"/>
                  <a:pt x="152" y="368"/>
                  <a:pt x="160" y="432"/>
                </a:cubicBezTo>
                <a:cubicBezTo>
                  <a:pt x="168" y="496"/>
                  <a:pt x="72" y="608"/>
                  <a:pt x="64" y="672"/>
                </a:cubicBezTo>
                <a:cubicBezTo>
                  <a:pt x="56" y="736"/>
                  <a:pt x="104" y="792"/>
                  <a:pt x="112" y="816"/>
                </a:cubicBezTo>
              </a:path>
            </a:pathLst>
          </a:custGeom>
          <a:noFill/>
          <a:ln w="38100" cap="flat" cmpd="sng">
            <a:solidFill>
              <a:srgbClr val="DDDDDD"/>
            </a:solidFill>
            <a:prstDash val="solid"/>
            <a:round/>
            <a:headEnd/>
            <a:tailEnd/>
          </a:ln>
        </p:spPr>
        <p:txBody>
          <a:bodyPr wrap="none" anchor="ctr"/>
          <a:lstStyle/>
          <a:p>
            <a:endParaRPr lang="en-US"/>
          </a:p>
        </p:txBody>
      </p:sp>
      <p:sp>
        <p:nvSpPr>
          <p:cNvPr id="9242" name="Freeform 37"/>
          <p:cNvSpPr>
            <a:spLocks/>
          </p:cNvSpPr>
          <p:nvPr/>
        </p:nvSpPr>
        <p:spPr bwMode="auto">
          <a:xfrm>
            <a:off x="5702300" y="4740275"/>
            <a:ext cx="3000375" cy="609600"/>
          </a:xfrm>
          <a:custGeom>
            <a:avLst/>
            <a:gdLst>
              <a:gd name="T0" fmla="*/ 2147483647 w 1968"/>
              <a:gd name="T1" fmla="*/ 0 h 432"/>
              <a:gd name="T2" fmla="*/ 2147483647 w 1968"/>
              <a:gd name="T3" fmla="*/ 0 h 432"/>
              <a:gd name="T4" fmla="*/ 2147483647 w 1968"/>
              <a:gd name="T5" fmla="*/ 2147483647 h 432"/>
              <a:gd name="T6" fmla="*/ 2147483647 w 1968"/>
              <a:gd name="T7" fmla="*/ 2147483647 h 432"/>
              <a:gd name="T8" fmla="*/ 2147483647 w 1968"/>
              <a:gd name="T9" fmla="*/ 2147483647 h 432"/>
              <a:gd name="T10" fmla="*/ 0 w 1968"/>
              <a:gd name="T11" fmla="*/ 0 h 432"/>
              <a:gd name="T12" fmla="*/ 2147483647 w 1968"/>
              <a:gd name="T13" fmla="*/ 0 h 432"/>
              <a:gd name="T14" fmla="*/ 0 60000 65536"/>
              <a:gd name="T15" fmla="*/ 0 60000 65536"/>
              <a:gd name="T16" fmla="*/ 0 60000 65536"/>
              <a:gd name="T17" fmla="*/ 0 60000 65536"/>
              <a:gd name="T18" fmla="*/ 0 60000 65536"/>
              <a:gd name="T19" fmla="*/ 0 60000 65536"/>
              <a:gd name="T20" fmla="*/ 0 60000 65536"/>
              <a:gd name="T21" fmla="*/ 0 w 1968"/>
              <a:gd name="T22" fmla="*/ 0 h 432"/>
              <a:gd name="T23" fmla="*/ 1968 w 196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8" h="432">
                <a:moveTo>
                  <a:pt x="48" y="0"/>
                </a:moveTo>
                <a:lnTo>
                  <a:pt x="1968" y="0"/>
                </a:lnTo>
                <a:lnTo>
                  <a:pt x="1872" y="432"/>
                </a:lnTo>
                <a:lnTo>
                  <a:pt x="1824" y="432"/>
                </a:lnTo>
                <a:lnTo>
                  <a:pt x="96" y="432"/>
                </a:lnTo>
                <a:lnTo>
                  <a:pt x="0" y="0"/>
                </a:lnTo>
                <a:lnTo>
                  <a:pt x="48" y="0"/>
                </a:lnTo>
                <a:close/>
              </a:path>
            </a:pathLst>
          </a:custGeom>
          <a:solidFill>
            <a:srgbClr val="00FFFF">
              <a:alpha val="49019"/>
            </a:srgbClr>
          </a:solidFill>
          <a:ln w="9525" cap="flat" cmpd="sng">
            <a:noFill/>
            <a:prstDash val="solid"/>
            <a:round/>
            <a:headEnd/>
            <a:tailEnd/>
          </a:ln>
        </p:spPr>
        <p:txBody>
          <a:bodyPr wrap="none" anchor="ctr"/>
          <a:lstStyle/>
          <a:p>
            <a:endParaRPr lang="en-US"/>
          </a:p>
        </p:txBody>
      </p:sp>
      <p:sp>
        <p:nvSpPr>
          <p:cNvPr id="100" name="Freeform 39"/>
          <p:cNvSpPr>
            <a:spLocks/>
          </p:cNvSpPr>
          <p:nvPr/>
        </p:nvSpPr>
        <p:spPr bwMode="auto">
          <a:xfrm>
            <a:off x="5638800" y="4435475"/>
            <a:ext cx="3124200" cy="304800"/>
          </a:xfrm>
          <a:custGeom>
            <a:avLst/>
            <a:gdLst>
              <a:gd name="T0" fmla="*/ 0 w 1968"/>
              <a:gd name="T1" fmla="*/ 0 h 192"/>
              <a:gd name="T2" fmla="*/ 2147483647 w 1968"/>
              <a:gd name="T3" fmla="*/ 0 h 192"/>
              <a:gd name="T4" fmla="*/ 2147483647 w 1968"/>
              <a:gd name="T5" fmla="*/ 2147483647 h 192"/>
              <a:gd name="T6" fmla="*/ 2147483647 w 1968"/>
              <a:gd name="T7" fmla="*/ 2147483647 h 192"/>
              <a:gd name="T8" fmla="*/ 0 w 1968"/>
              <a:gd name="T9" fmla="*/ 0 h 192"/>
              <a:gd name="T10" fmla="*/ 0 60000 65536"/>
              <a:gd name="T11" fmla="*/ 0 60000 65536"/>
              <a:gd name="T12" fmla="*/ 0 60000 65536"/>
              <a:gd name="T13" fmla="*/ 0 60000 65536"/>
              <a:gd name="T14" fmla="*/ 0 60000 65536"/>
              <a:gd name="T15" fmla="*/ 0 w 1968"/>
              <a:gd name="T16" fmla="*/ 0 h 192"/>
              <a:gd name="T17" fmla="*/ 1968 w 1968"/>
              <a:gd name="T18" fmla="*/ 192 h 192"/>
            </a:gdLst>
            <a:ahLst/>
            <a:cxnLst>
              <a:cxn ang="T10">
                <a:pos x="T0" y="T1"/>
              </a:cxn>
              <a:cxn ang="T11">
                <a:pos x="T2" y="T3"/>
              </a:cxn>
              <a:cxn ang="T12">
                <a:pos x="T4" y="T5"/>
              </a:cxn>
              <a:cxn ang="T13">
                <a:pos x="T6" y="T7"/>
              </a:cxn>
              <a:cxn ang="T14">
                <a:pos x="T8" y="T9"/>
              </a:cxn>
            </a:cxnLst>
            <a:rect l="T15" t="T16" r="T17" b="T18"/>
            <a:pathLst>
              <a:path w="1968" h="192">
                <a:moveTo>
                  <a:pt x="0" y="0"/>
                </a:moveTo>
                <a:lnTo>
                  <a:pt x="1968" y="0"/>
                </a:lnTo>
                <a:lnTo>
                  <a:pt x="1920" y="192"/>
                </a:lnTo>
                <a:lnTo>
                  <a:pt x="48" y="192"/>
                </a:lnTo>
                <a:lnTo>
                  <a:pt x="0" y="0"/>
                </a:lnTo>
                <a:close/>
              </a:path>
            </a:pathLst>
          </a:custGeom>
          <a:solidFill>
            <a:srgbClr val="00FFFF">
              <a:alpha val="49019"/>
            </a:srgbClr>
          </a:solidFill>
          <a:ln w="9525" cap="flat" cmpd="sng">
            <a:noFill/>
            <a:prstDash val="solid"/>
            <a:round/>
            <a:headEnd/>
            <a:tailEnd/>
          </a:ln>
        </p:spPr>
        <p:txBody>
          <a:bodyPr wrap="none" anchor="ctr"/>
          <a:lstStyle/>
          <a:p>
            <a:endParaRPr lang="en-US"/>
          </a:p>
        </p:txBody>
      </p:sp>
      <p:sp>
        <p:nvSpPr>
          <p:cNvPr id="102" name="Text Box 43"/>
          <p:cNvSpPr txBox="1">
            <a:spLocks noChangeArrowheads="1"/>
          </p:cNvSpPr>
          <p:nvPr/>
        </p:nvSpPr>
        <p:spPr bwMode="auto">
          <a:xfrm>
            <a:off x="2362200" y="6019800"/>
            <a:ext cx="6781800" cy="830263"/>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Trả lời : </a:t>
            </a:r>
            <a:r>
              <a:rPr lang="en-US" altLang="en-US" sz="2400" b="1">
                <a:solidFill>
                  <a:srgbClr val="0000FF"/>
                </a:solidFill>
                <a:latin typeface="Times New Roman" pitchFamily="18" charset="0"/>
                <a:cs typeface="Times New Roman" pitchFamily="18" charset="0"/>
              </a:rPr>
              <a:t>Các chất lỏng </a:t>
            </a:r>
            <a:r>
              <a:rPr lang="en-US" altLang="en-US" sz="2400" b="1">
                <a:solidFill>
                  <a:srgbClr val="FF0066"/>
                </a:solidFill>
                <a:latin typeface="Times New Roman" pitchFamily="18" charset="0"/>
                <a:cs typeface="Times New Roman" pitchFamily="18" charset="0"/>
              </a:rPr>
              <a:t>khác nhau</a:t>
            </a:r>
            <a:r>
              <a:rPr lang="en-US" altLang="en-US" sz="2400" b="1">
                <a:solidFill>
                  <a:srgbClr val="0000FF"/>
                </a:solidFill>
                <a:latin typeface="Times New Roman" pitchFamily="18" charset="0"/>
                <a:cs typeface="Times New Roman" pitchFamily="18" charset="0"/>
              </a:rPr>
              <a:t> nở vì nhiệt </a:t>
            </a:r>
            <a:r>
              <a:rPr lang="en-US" altLang="en-US" sz="2400" b="1">
                <a:solidFill>
                  <a:srgbClr val="FF0066"/>
                </a:solidFill>
                <a:latin typeface="Times New Roman" pitchFamily="18" charset="0"/>
                <a:cs typeface="Times New Roman" pitchFamily="18" charset="0"/>
              </a:rPr>
              <a:t>khác nhau</a:t>
            </a:r>
            <a:r>
              <a:rPr lang="en-US" altLang="en-US" sz="2400" b="1">
                <a:latin typeface="Times New Roman" pitchFamily="18" charset="0"/>
                <a:cs typeface="Times New Roman" pitchFamily="18" charset="0"/>
              </a:rPr>
              <a:t>.</a:t>
            </a:r>
          </a:p>
        </p:txBody>
      </p:sp>
      <p:sp>
        <p:nvSpPr>
          <p:cNvPr id="9245" name="Text Box 36"/>
          <p:cNvSpPr txBox="1">
            <a:spLocks noChangeArrowheads="1"/>
          </p:cNvSpPr>
          <p:nvPr/>
        </p:nvSpPr>
        <p:spPr bwMode="auto">
          <a:xfrm>
            <a:off x="8382000" y="2743200"/>
            <a:ext cx="762000" cy="523875"/>
          </a:xfrm>
          <a:prstGeom prst="rect">
            <a:avLst/>
          </a:prstGeom>
          <a:noFill/>
          <a:ln w="9525">
            <a:noFill/>
            <a:miter lim="800000"/>
            <a:headEnd/>
            <a:tailEnd/>
          </a:ln>
        </p:spPr>
        <p:txBody>
          <a:bodyPr>
            <a:spAutoFit/>
          </a:bodyPr>
          <a:lstStyle/>
          <a:p>
            <a:pPr eaLnBrk="1" hangingPunct="1">
              <a:spcBef>
                <a:spcPct val="50000"/>
              </a:spcBef>
            </a:pPr>
            <a:r>
              <a:rPr lang="en-US" altLang="en-US" sz="1400"/>
              <a:t>Nước nóng</a:t>
            </a:r>
          </a:p>
        </p:txBody>
      </p:sp>
      <p:sp>
        <p:nvSpPr>
          <p:cNvPr id="9246" name="Line 37"/>
          <p:cNvSpPr>
            <a:spLocks noChangeShapeType="1"/>
          </p:cNvSpPr>
          <p:nvPr/>
        </p:nvSpPr>
        <p:spPr bwMode="auto">
          <a:xfrm flipH="1">
            <a:off x="8534400" y="3276600"/>
            <a:ext cx="228600" cy="1219200"/>
          </a:xfrm>
          <a:prstGeom prst="line">
            <a:avLst/>
          </a:prstGeom>
          <a:noFill/>
          <a:ln w="9525">
            <a:solidFill>
              <a:schemeClr val="tx1"/>
            </a:solidFill>
            <a:round/>
            <a:headEnd/>
            <a:tailEnd type="triangle" w="med" len="med"/>
          </a:ln>
        </p:spPr>
        <p:txBody>
          <a:bodyPr/>
          <a:lstStyle/>
          <a:p>
            <a:endParaRPr lang="en-US"/>
          </a:p>
        </p:txBody>
      </p:sp>
      <p:sp>
        <p:nvSpPr>
          <p:cNvPr id="9247" name="Text Box 19"/>
          <p:cNvSpPr txBox="1">
            <a:spLocks noChangeArrowheads="1"/>
          </p:cNvSpPr>
          <p:nvPr/>
        </p:nvSpPr>
        <p:spPr bwMode="auto">
          <a:xfrm>
            <a:off x="2667000" y="1522413"/>
            <a:ext cx="533400" cy="366712"/>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b="1">
                <a:solidFill>
                  <a:schemeClr val="bg1"/>
                </a:solidFill>
              </a:rPr>
              <a:t>C3</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in)">
                                      <p:cBhvr>
                                        <p:cTn id="7" dur="500"/>
                                        <p:tgtEl>
                                          <p:spTgt spid="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ox(in)">
                                      <p:cBhvr>
                                        <p:cTn id="12" dur="500"/>
                                        <p:tgtEl>
                                          <p:spTgt spid="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4" presetClass="path" presetSubtype="0" accel="50000" decel="50000" fill="hold" nodeType="clickEffect">
                                  <p:stCondLst>
                                    <p:cond delay="0"/>
                                  </p:stCondLst>
                                  <p:childTnLst>
                                    <p:animMotion origin="layout" path="M -0.00521 0 L 0.09843 -0.09884 C 0.12031 -0.12106 0.15295 -0.13333 0.1868 -0.13333 C 0.22569 -0.13333 0.25677 -0.12106 0.27864 -0.09884 L 0.38281 0 " pathEditMode="relative" rAng="0" ptsTypes="FffFF">
                                      <p:cBhvr>
                                        <p:cTn id="16" dur="2000" fill="hold"/>
                                        <p:tgtEl>
                                          <p:spTgt spid="2"/>
                                        </p:tgtEl>
                                        <p:attrNameLst>
                                          <p:attrName>ppt_x</p:attrName>
                                          <p:attrName>ppt_y</p:attrName>
                                        </p:attrNameLst>
                                      </p:cBhvr>
                                      <p:rCtr x="194" y="-67"/>
                                    </p:animMotion>
                                  </p:childTnLst>
                                </p:cTn>
                              </p:par>
                              <p:par>
                                <p:cTn id="17" presetID="3" presetClass="entr" presetSubtype="5" repeatCount="indefinite"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linds(vertical)">
                                      <p:cBhvr>
                                        <p:cTn id="19" dur="500"/>
                                        <p:tgtEl>
                                          <p:spTgt spid="98"/>
                                        </p:tgtEl>
                                      </p:cBhvr>
                                    </p:animEffect>
                                  </p:childTnLst>
                                </p:cTn>
                              </p:par>
                              <p:par>
                                <p:cTn id="20" presetID="3" presetClass="entr" presetSubtype="10" repeatCount="indefinite" fill="hold" grpId="0" nodeType="with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linds(horizontal)">
                                      <p:cBhvr>
                                        <p:cTn id="22" dur="500"/>
                                        <p:tgtEl>
                                          <p:spTgt spid="94"/>
                                        </p:tgtEl>
                                      </p:cBhvr>
                                    </p:animEffect>
                                  </p:childTnLst>
                                </p:cTn>
                              </p:par>
                              <p:par>
                                <p:cTn id="23" presetID="3" presetClass="entr" presetSubtype="10" repeatCount="indefinite"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blinds(horizontal)">
                                      <p:cBhvr>
                                        <p:cTn id="25" dur="500"/>
                                        <p:tgtEl>
                                          <p:spTgt spid="93"/>
                                        </p:tgtEl>
                                      </p:cBhvr>
                                    </p:animEffect>
                                  </p:childTnLst>
                                </p:cTn>
                              </p:par>
                              <p:par>
                                <p:cTn id="26" presetID="22" presetClass="entr" presetSubtype="4" fill="hold" grpId="0" nodeType="withEffect">
                                  <p:stCondLst>
                                    <p:cond delay="2200"/>
                                  </p:stCondLst>
                                  <p:childTnLst>
                                    <p:set>
                                      <p:cBhvr>
                                        <p:cTn id="27" dur="1" fill="hold">
                                          <p:stCondLst>
                                            <p:cond delay="0"/>
                                          </p:stCondLst>
                                        </p:cTn>
                                        <p:tgtEl>
                                          <p:spTgt spid="100"/>
                                        </p:tgtEl>
                                        <p:attrNameLst>
                                          <p:attrName>style.visibility</p:attrName>
                                        </p:attrNameLst>
                                      </p:cBhvr>
                                      <p:to>
                                        <p:strVal val="visible"/>
                                      </p:to>
                                    </p:set>
                                    <p:animEffect transition="in" filter="wipe(down)">
                                      <p:cBhvr>
                                        <p:cTn id="28" dur="800"/>
                                        <p:tgtEl>
                                          <p:spTgt spid="100"/>
                                        </p:tgtEl>
                                      </p:cBhvr>
                                    </p:animEffect>
                                  </p:childTnLst>
                                </p:cTn>
                              </p:par>
                            </p:childTnLst>
                          </p:cTn>
                        </p:par>
                        <p:par>
                          <p:cTn id="29" fill="hold" nodeType="afterGroup">
                            <p:stCondLst>
                              <p:cond delay="3000"/>
                            </p:stCondLst>
                            <p:childTnLst>
                              <p:par>
                                <p:cTn id="30" presetID="22" presetClass="entr" presetSubtype="4" fill="hold" grpId="0" nodeType="afterEffect">
                                  <p:stCondLst>
                                    <p:cond delay="50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0"/>
                                        <p:tgtEl>
                                          <p:spTgt spid="97"/>
                                        </p:tgtEl>
                                      </p:cBhvr>
                                    </p:animEffect>
                                  </p:childTnLst>
                                </p:cTn>
                              </p:par>
                              <p:par>
                                <p:cTn id="33" presetID="22" presetClass="entr" presetSubtype="4" fill="hold" grpId="0" nodeType="withEffect">
                                  <p:stCondLst>
                                    <p:cond delay="500"/>
                                  </p:stCondLst>
                                  <p:childTnLst>
                                    <p:set>
                                      <p:cBhvr>
                                        <p:cTn id="34" dur="1" fill="hold">
                                          <p:stCondLst>
                                            <p:cond delay="0"/>
                                          </p:stCondLst>
                                        </p:cTn>
                                        <p:tgtEl>
                                          <p:spTgt spid="96"/>
                                        </p:tgtEl>
                                        <p:attrNameLst>
                                          <p:attrName>style.visibility</p:attrName>
                                        </p:attrNameLst>
                                      </p:cBhvr>
                                      <p:to>
                                        <p:strVal val="visible"/>
                                      </p:to>
                                    </p:set>
                                    <p:animEffect transition="in" filter="wipe(down)">
                                      <p:cBhvr>
                                        <p:cTn id="35" dur="5000"/>
                                        <p:tgtEl>
                                          <p:spTgt spid="96"/>
                                        </p:tgtEl>
                                      </p:cBhvr>
                                    </p:animEffect>
                                  </p:childTnLst>
                                </p:cTn>
                              </p:par>
                              <p:par>
                                <p:cTn id="36" presetID="22" presetClass="entr" presetSubtype="4" fill="hold" grpId="0" nodeType="withEffect">
                                  <p:stCondLst>
                                    <p:cond delay="500"/>
                                  </p:stCondLst>
                                  <p:childTnLst>
                                    <p:set>
                                      <p:cBhvr>
                                        <p:cTn id="37" dur="1" fill="hold">
                                          <p:stCondLst>
                                            <p:cond delay="0"/>
                                          </p:stCondLst>
                                        </p:cTn>
                                        <p:tgtEl>
                                          <p:spTgt spid="95"/>
                                        </p:tgtEl>
                                        <p:attrNameLst>
                                          <p:attrName>style.visibility</p:attrName>
                                        </p:attrNameLst>
                                      </p:cBhvr>
                                      <p:to>
                                        <p:strVal val="visible"/>
                                      </p:to>
                                    </p:set>
                                    <p:animEffect transition="in" filter="wipe(down)">
                                      <p:cBhvr>
                                        <p:cTn id="38" dur="5000"/>
                                        <p:tgtEl>
                                          <p:spTgt spid="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2"/>
                                        </p:tgtEl>
                                        <p:attrNameLst>
                                          <p:attrName>ppt_y</p:attrName>
                                        </p:attrNameLst>
                                      </p:cBhvr>
                                      <p:tavLst>
                                        <p:tav tm="0">
                                          <p:val>
                                            <p:strVal val="#ppt_y"/>
                                          </p:val>
                                        </p:tav>
                                        <p:tav tm="100000">
                                          <p:val>
                                            <p:strVal val="#ppt_y"/>
                                          </p:val>
                                        </p:tav>
                                      </p:tavLst>
                                    </p:anim>
                                    <p:anim calcmode="lin" valueType="num">
                                      <p:cBhvr>
                                        <p:cTn id="45"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2"/>
                                        </p:tgtEl>
                                      </p:cBhvr>
                                    </p:animEffect>
                                  </p:childTnLst>
                                </p:cTn>
                              </p:par>
                            </p:childTnLst>
                          </p:cTn>
                        </p:par>
                        <p:par>
                          <p:cTn id="48" fill="hold" nodeType="afterGroup">
                            <p:stCondLst>
                              <p:cond delay="26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3"/>
                                        </p:tgtEl>
                                        <p:attrNameLst>
                                          <p:attrName>ppt_y</p:attrName>
                                        </p:attrNameLst>
                                      </p:cBhvr>
                                      <p:tavLst>
                                        <p:tav tm="0">
                                          <p:val>
                                            <p:strVal val="#ppt_y"/>
                                          </p:val>
                                        </p:tav>
                                        <p:tav tm="100000">
                                          <p:val>
                                            <p:strVal val="#ppt_y"/>
                                          </p:val>
                                        </p:tav>
                                      </p:tavLst>
                                    </p:anim>
                                    <p:anim calcmode="lin" valueType="num">
                                      <p:cBhvr>
                                        <p:cTn id="53"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p:bldP spid="73" grpId="0"/>
      <p:bldP spid="93" grpId="0" animBg="1"/>
      <p:bldP spid="94" grpId="0" animBg="1"/>
      <p:bldP spid="95" grpId="0" animBg="1"/>
      <p:bldP spid="96" grpId="0" animBg="1"/>
      <p:bldP spid="97" grpId="0" animBg="1"/>
      <p:bldP spid="98" grpId="0" animBg="1"/>
      <p:bldP spid="100" grpId="0" animBg="1"/>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10243" name="Rectangle 2"/>
          <p:cNvSpPr>
            <a:spLocks noGrp="1" noChangeArrowheads="1"/>
          </p:cNvSpPr>
          <p:nvPr>
            <p:ph type="title"/>
          </p:nvPr>
        </p:nvSpPr>
        <p:spPr>
          <a:xfrm>
            <a:off x="381000" y="76200"/>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46" name="Rectangle 4"/>
          <p:cNvSpPr txBox="1">
            <a:spLocks noChangeArrowheads="1"/>
          </p:cNvSpPr>
          <p:nvPr/>
        </p:nvSpPr>
        <p:spPr bwMode="auto">
          <a:xfrm>
            <a:off x="2362200" y="552450"/>
            <a:ext cx="6781800" cy="6305550"/>
          </a:xfrm>
          <a:prstGeom prst="rect">
            <a:avLst/>
          </a:prstGeom>
          <a:noFill/>
          <a:ln w="9525">
            <a:solidFill>
              <a:srgbClr val="0000FF"/>
            </a:solidFill>
            <a:miter lim="800000"/>
            <a:headEnd/>
            <a:tailEnd/>
          </a:ln>
        </p:spPr>
        <p:txBody>
          <a:bodyPr/>
          <a:lstStyle/>
          <a:p>
            <a:pPr marL="342900" indent="-342900" eaLnBrk="1" hangingPunct="1">
              <a:spcBef>
                <a:spcPct val="20000"/>
              </a:spcBef>
              <a:defRPr/>
            </a:pPr>
            <a:r>
              <a:rPr lang="en-US" sz="2400" b="1" kern="0" dirty="0">
                <a:solidFill>
                  <a:srgbClr val="0000FF"/>
                </a:solidFill>
                <a:latin typeface="+mn-lt"/>
                <a:cs typeface="+mn-cs"/>
                <a:sym typeface="Webdings" pitchFamily="18" charset="2"/>
              </a:rPr>
              <a:t> </a:t>
            </a:r>
            <a:r>
              <a:rPr lang="en-US" sz="2800" b="1" kern="0" dirty="0">
                <a:solidFill>
                  <a:srgbClr val="0000FF"/>
                </a:solidFill>
                <a:latin typeface="Times New Roman" pitchFamily="18" charset="0"/>
                <a:cs typeface="Times New Roman" pitchFamily="18" charset="0"/>
              </a:rPr>
              <a:t>1. </a:t>
            </a:r>
            <a:r>
              <a:rPr lang="en-US" sz="2800" b="1" kern="0" dirty="0" err="1">
                <a:solidFill>
                  <a:srgbClr val="0000FF"/>
                </a:solidFill>
                <a:latin typeface="Times New Roman" pitchFamily="18" charset="0"/>
                <a:cs typeface="Times New Roman" pitchFamily="18" charset="0"/>
              </a:rPr>
              <a:t>Làm</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thí</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nghiệm</a:t>
            </a:r>
            <a:endParaRPr lang="en-US" sz="28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endParaRPr lang="en-US" b="1" kern="0" dirty="0">
              <a:latin typeface="+mn-lt"/>
              <a:cs typeface="+mn-cs"/>
              <a:sym typeface="Wingdings" pitchFamily="2" charset="2"/>
            </a:endParaRPr>
          </a:p>
          <a:p>
            <a:pPr marL="342900" indent="-342900" eaLnBrk="1" hangingPunct="1">
              <a:spcBef>
                <a:spcPct val="15000"/>
              </a:spcBef>
              <a:defRPr/>
            </a:pPr>
            <a:endParaRPr lang="en-US" sz="2000" b="1" kern="0" dirty="0">
              <a:latin typeface="+mn-lt"/>
              <a:cs typeface="+mn-cs"/>
              <a:sym typeface="Wingdings" pitchFamily="2" charset="2"/>
            </a:endParaRPr>
          </a:p>
          <a:p>
            <a:pPr marL="342900" indent="-342900" eaLnBrk="1" hangingPunct="1">
              <a:spcBef>
                <a:spcPct val="15000"/>
              </a:spcBef>
              <a:defRPr/>
            </a:pPr>
            <a:r>
              <a:rPr lang="en-US" sz="2000" b="1" kern="0" dirty="0">
                <a:latin typeface="+mn-lt"/>
                <a:cs typeface="+mn-cs"/>
                <a:sym typeface="Wingdings" pitchFamily="2" charset="2"/>
              </a:rPr>
              <a:t> </a:t>
            </a:r>
          </a:p>
        </p:txBody>
      </p:sp>
      <p:sp>
        <p:nvSpPr>
          <p:cNvPr id="10245" name="Text Box 7"/>
          <p:cNvSpPr txBox="1">
            <a:spLocks noChangeArrowheads="1"/>
          </p:cNvSpPr>
          <p:nvPr/>
        </p:nvSpPr>
        <p:spPr bwMode="auto">
          <a:xfrm>
            <a:off x="2387600" y="1000125"/>
            <a:ext cx="3479800" cy="523875"/>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FF"/>
                </a:solidFill>
                <a:latin typeface="Times New Roman" pitchFamily="18" charset="0"/>
                <a:cs typeface="Times New Roman" pitchFamily="18" charset="0"/>
                <a:sym typeface="Wingdings 2" pitchFamily="18" charset="2"/>
              </a:rPr>
              <a:t> </a:t>
            </a:r>
            <a:r>
              <a:rPr lang="en-US" altLang="en-US" sz="2800" b="1">
                <a:solidFill>
                  <a:srgbClr val="0000FF"/>
                </a:solidFill>
                <a:latin typeface="Times New Roman" pitchFamily="18" charset="0"/>
                <a:cs typeface="Times New Roman" pitchFamily="18" charset="0"/>
                <a:sym typeface="Wingdings" pitchFamily="2" charset="2"/>
              </a:rPr>
              <a:t>2. Trả lời câu hỏi</a:t>
            </a:r>
          </a:p>
        </p:txBody>
      </p:sp>
      <p:sp>
        <p:nvSpPr>
          <p:cNvPr id="48" name="Rectangle 3"/>
          <p:cNvSpPr txBox="1">
            <a:spLocks noChangeArrowheads="1"/>
          </p:cNvSpPr>
          <p:nvPr/>
        </p:nvSpPr>
        <p:spPr bwMode="auto">
          <a:xfrm>
            <a:off x="-1588" y="487363"/>
            <a:ext cx="2247901"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p:txBody>
      </p:sp>
      <p:sp>
        <p:nvSpPr>
          <p:cNvPr id="10247" name="Text Box 25"/>
          <p:cNvSpPr txBox="1">
            <a:spLocks noChangeArrowheads="1"/>
          </p:cNvSpPr>
          <p:nvPr/>
        </p:nvSpPr>
        <p:spPr bwMode="auto">
          <a:xfrm>
            <a:off x="-22225" y="757238"/>
            <a:ext cx="2209800" cy="400050"/>
          </a:xfrm>
          <a:prstGeom prst="rect">
            <a:avLst/>
          </a:prstGeom>
          <a:noFill/>
          <a:ln w="9525">
            <a:noFill/>
            <a:miter lim="800000"/>
            <a:headEnd/>
            <a:tailEnd/>
          </a:ln>
        </p:spPr>
        <p:txBody>
          <a:bodyPr>
            <a:spAutoFit/>
          </a:bodyPr>
          <a:lstStyle/>
          <a:p>
            <a:pPr eaLnBrk="1" hangingPunct="1">
              <a:spcBef>
                <a:spcPct val="50000"/>
              </a:spcBef>
            </a:pPr>
            <a:r>
              <a:rPr lang="en-US" altLang="en-US" sz="2000" b="1" u="sng">
                <a:latin typeface="Times New Roman" pitchFamily="18" charset="0"/>
                <a:sym typeface="Wingdings 2" pitchFamily="18" charset="2"/>
              </a:rPr>
              <a:t> </a:t>
            </a:r>
            <a:r>
              <a:rPr lang="en-US" altLang="en-US" sz="2000" b="1" u="sng">
                <a:latin typeface="Times New Roman" pitchFamily="18" charset="0"/>
                <a:sym typeface="Wingdings" pitchFamily="2" charset="2"/>
              </a:rPr>
              <a:t>2. Trả lời câu hỏi</a:t>
            </a:r>
          </a:p>
        </p:txBody>
      </p:sp>
      <p:sp>
        <p:nvSpPr>
          <p:cNvPr id="11272" name="Rectangle 49"/>
          <p:cNvSpPr>
            <a:spLocks noChangeArrowheads="1"/>
          </p:cNvSpPr>
          <p:nvPr/>
        </p:nvSpPr>
        <p:spPr bwMode="auto">
          <a:xfrm>
            <a:off x="2414588" y="1381125"/>
            <a:ext cx="3300412" cy="523875"/>
          </a:xfrm>
          <a:prstGeom prst="rect">
            <a:avLst/>
          </a:prstGeom>
          <a:noFill/>
          <a:ln w="9525">
            <a:noFill/>
            <a:miter lim="800000"/>
            <a:headEnd/>
            <a:tailEnd/>
          </a:ln>
        </p:spPr>
        <p:txBody>
          <a:bodyPr wrap="none">
            <a:spAutoFit/>
          </a:bodyPr>
          <a:lstStyle/>
          <a:p>
            <a:pPr eaLnBrk="1" hangingPunct="1">
              <a:spcBef>
                <a:spcPct val="15000"/>
              </a:spcBef>
            </a:pPr>
            <a:r>
              <a:rPr lang="en-US" altLang="en-US" sz="2800" b="1">
                <a:solidFill>
                  <a:srgbClr val="0000FF"/>
                </a:solidFill>
                <a:latin typeface="Times New Roman" pitchFamily="18" charset="0"/>
                <a:cs typeface="Times New Roman" pitchFamily="18" charset="0"/>
                <a:sym typeface="Wingdings 2" pitchFamily="18" charset="2"/>
              </a:rPr>
              <a:t></a:t>
            </a:r>
            <a:r>
              <a:rPr lang="en-US" altLang="en-US" sz="2800">
                <a:solidFill>
                  <a:srgbClr val="0000FF"/>
                </a:solidFill>
                <a:latin typeface="Times New Roman" pitchFamily="18" charset="0"/>
                <a:cs typeface="Times New Roman" pitchFamily="18" charset="0"/>
                <a:sym typeface="Wingdings" pitchFamily="2" charset="2"/>
              </a:rPr>
              <a:t> </a:t>
            </a:r>
            <a:r>
              <a:rPr lang="en-US" altLang="en-US" sz="2800" b="1">
                <a:solidFill>
                  <a:srgbClr val="0000FF"/>
                </a:solidFill>
                <a:latin typeface="Times New Roman" pitchFamily="18" charset="0"/>
                <a:cs typeface="Times New Roman" pitchFamily="18" charset="0"/>
                <a:sym typeface="Wingdings" pitchFamily="2" charset="2"/>
              </a:rPr>
              <a:t>3. Rút ra kết luận</a:t>
            </a:r>
          </a:p>
        </p:txBody>
      </p:sp>
      <p:sp>
        <p:nvSpPr>
          <p:cNvPr id="52" name="Text Box 127"/>
          <p:cNvSpPr txBox="1">
            <a:spLocks noChangeArrowheads="1"/>
          </p:cNvSpPr>
          <p:nvPr/>
        </p:nvSpPr>
        <p:spPr bwMode="auto">
          <a:xfrm>
            <a:off x="2476500" y="1925638"/>
            <a:ext cx="723900" cy="461962"/>
          </a:xfrm>
          <a:prstGeom prst="rect">
            <a:avLst/>
          </a:prstGeom>
          <a:solidFill>
            <a:schemeClr val="accent2"/>
          </a:solidFill>
          <a:ln w="9525">
            <a:noFill/>
            <a:miter lim="800000"/>
            <a:headEnd/>
            <a:tailEnd/>
          </a:ln>
        </p:spPr>
        <p:txBody>
          <a:bodyPr>
            <a:spAutoFit/>
          </a:bodyPr>
          <a:lstStyle/>
          <a:p>
            <a:pPr eaLnBrk="1" hangingPunct="1">
              <a:spcBef>
                <a:spcPct val="50000"/>
              </a:spcBef>
            </a:pPr>
            <a:r>
              <a:rPr lang="en-US" altLang="en-US" sz="2400" b="1">
                <a:solidFill>
                  <a:schemeClr val="bg1"/>
                </a:solidFill>
                <a:latin typeface="Times New Roman" pitchFamily="18" charset="0"/>
                <a:cs typeface="Times New Roman" pitchFamily="18" charset="0"/>
              </a:rPr>
              <a:t>C4</a:t>
            </a:r>
          </a:p>
        </p:txBody>
      </p:sp>
      <p:sp>
        <p:nvSpPr>
          <p:cNvPr id="53" name="Text Box 128"/>
          <p:cNvSpPr txBox="1">
            <a:spLocks noChangeArrowheads="1"/>
          </p:cNvSpPr>
          <p:nvPr/>
        </p:nvSpPr>
        <p:spPr bwMode="auto">
          <a:xfrm>
            <a:off x="6477000" y="2697163"/>
            <a:ext cx="2438400" cy="1570037"/>
          </a:xfrm>
          <a:prstGeom prst="rect">
            <a:avLst/>
          </a:prstGeom>
          <a:noFill/>
          <a:ln w="9525">
            <a:solidFill>
              <a:schemeClr val="tx1"/>
            </a:solidFill>
            <a:miter lim="800000"/>
            <a:headEnd/>
            <a:tailEnd/>
          </a:ln>
        </p:spPr>
        <p:txBody>
          <a:bodyPr>
            <a:spAutoFit/>
          </a:bodyPr>
          <a:lstStyle/>
          <a:p>
            <a:pPr eaLnBrk="1" hangingPunct="1">
              <a:spcBef>
                <a:spcPct val="50000"/>
              </a:spcBef>
            </a:pPr>
            <a:endParaRPr lang="en-US" altLang="en-US" sz="2400" b="1">
              <a:latin typeface="Times New Roman" pitchFamily="18" charset="0"/>
              <a:cs typeface="Times New Roman" pitchFamily="18" charset="0"/>
            </a:endParaRPr>
          </a:p>
          <a:p>
            <a:pPr eaLnBrk="1" hangingPunct="1">
              <a:spcBef>
                <a:spcPct val="50000"/>
              </a:spcBef>
            </a:pPr>
            <a:endParaRPr lang="en-US" altLang="en-US" sz="2400" b="1">
              <a:latin typeface="Times New Roman" pitchFamily="18" charset="0"/>
              <a:cs typeface="Times New Roman" pitchFamily="18" charset="0"/>
            </a:endParaRPr>
          </a:p>
          <a:p>
            <a:pPr eaLnBrk="1" hangingPunct="1">
              <a:spcBef>
                <a:spcPct val="50000"/>
              </a:spcBef>
            </a:pPr>
            <a:endParaRPr lang="en-US" altLang="en-US" sz="2400" b="1">
              <a:latin typeface="Times New Roman" pitchFamily="18" charset="0"/>
              <a:cs typeface="Times New Roman" pitchFamily="18" charset="0"/>
            </a:endParaRPr>
          </a:p>
        </p:txBody>
      </p:sp>
      <p:sp>
        <p:nvSpPr>
          <p:cNvPr id="54" name="Text Box 129"/>
          <p:cNvSpPr txBox="1">
            <a:spLocks noChangeArrowheads="1"/>
          </p:cNvSpPr>
          <p:nvPr/>
        </p:nvSpPr>
        <p:spPr bwMode="auto">
          <a:xfrm>
            <a:off x="6496050" y="3021013"/>
            <a:ext cx="1771650" cy="400050"/>
          </a:xfrm>
          <a:prstGeom prst="rect">
            <a:avLst/>
          </a:prstGeom>
          <a:noFill/>
          <a:ln w="9525">
            <a:noFill/>
            <a:miter lim="800000"/>
            <a:headEnd/>
            <a:tailEnd/>
          </a:ln>
        </p:spPr>
        <p:txBody>
          <a:bodyPr>
            <a:spAutoFit/>
          </a:bodyPr>
          <a:lstStyle/>
          <a:p>
            <a:pPr eaLnBrk="1" hangingPunct="1">
              <a:spcBef>
                <a:spcPct val="50000"/>
              </a:spcBef>
            </a:pPr>
            <a:r>
              <a:rPr lang="en-US" altLang="en-US" sz="2000" i="1">
                <a:solidFill>
                  <a:srgbClr val="FF0000"/>
                </a:solidFill>
                <a:latin typeface="Times New Roman" pitchFamily="18" charset="0"/>
                <a:cs typeface="Times New Roman" pitchFamily="18" charset="0"/>
              </a:rPr>
              <a:t>    giảm</a:t>
            </a:r>
          </a:p>
        </p:txBody>
      </p:sp>
      <p:sp>
        <p:nvSpPr>
          <p:cNvPr id="55" name="Text Box 130"/>
          <p:cNvSpPr txBox="1">
            <a:spLocks noChangeArrowheads="1"/>
          </p:cNvSpPr>
          <p:nvPr/>
        </p:nvSpPr>
        <p:spPr bwMode="auto">
          <a:xfrm>
            <a:off x="6477000" y="3402013"/>
            <a:ext cx="2247900" cy="400050"/>
          </a:xfrm>
          <a:prstGeom prst="rect">
            <a:avLst/>
          </a:prstGeom>
          <a:noFill/>
          <a:ln w="9525">
            <a:noFill/>
            <a:miter lim="800000"/>
            <a:headEnd/>
            <a:tailEnd/>
          </a:ln>
        </p:spPr>
        <p:txBody>
          <a:bodyPr>
            <a:spAutoFit/>
          </a:bodyPr>
          <a:lstStyle/>
          <a:p>
            <a:pPr eaLnBrk="1" hangingPunct="1">
              <a:spcBef>
                <a:spcPct val="50000"/>
              </a:spcBef>
            </a:pPr>
            <a:r>
              <a:rPr lang="en-US" altLang="en-US" sz="2000" i="1">
                <a:solidFill>
                  <a:srgbClr val="FF0000"/>
                </a:solidFill>
                <a:latin typeface="Times New Roman" pitchFamily="18" charset="0"/>
                <a:cs typeface="Times New Roman" pitchFamily="18" charset="0"/>
              </a:rPr>
              <a:t>    giống nhau</a:t>
            </a:r>
          </a:p>
        </p:txBody>
      </p:sp>
      <p:sp>
        <p:nvSpPr>
          <p:cNvPr id="56" name="Text Box 131"/>
          <p:cNvSpPr txBox="1">
            <a:spLocks noChangeArrowheads="1"/>
          </p:cNvSpPr>
          <p:nvPr/>
        </p:nvSpPr>
        <p:spPr bwMode="auto">
          <a:xfrm>
            <a:off x="6496050" y="3783013"/>
            <a:ext cx="2228850" cy="400050"/>
          </a:xfrm>
          <a:prstGeom prst="rect">
            <a:avLst/>
          </a:prstGeom>
          <a:noFill/>
          <a:ln w="9525">
            <a:noFill/>
            <a:miter lim="800000"/>
            <a:headEnd/>
            <a:tailEnd/>
          </a:ln>
        </p:spPr>
        <p:txBody>
          <a:bodyPr>
            <a:spAutoFit/>
          </a:bodyPr>
          <a:lstStyle/>
          <a:p>
            <a:pPr eaLnBrk="1" hangingPunct="1">
              <a:spcBef>
                <a:spcPct val="50000"/>
              </a:spcBef>
            </a:pPr>
            <a:r>
              <a:rPr lang="en-US" altLang="en-US" sz="2000" i="1">
                <a:solidFill>
                  <a:srgbClr val="FF0000"/>
                </a:solidFill>
                <a:latin typeface="Times New Roman" pitchFamily="18" charset="0"/>
                <a:cs typeface="Times New Roman" pitchFamily="18" charset="0"/>
              </a:rPr>
              <a:t>   không giống nhau</a:t>
            </a:r>
          </a:p>
        </p:txBody>
      </p:sp>
      <p:sp>
        <p:nvSpPr>
          <p:cNvPr id="57" name="Text Box 132"/>
          <p:cNvSpPr txBox="1">
            <a:spLocks noChangeArrowheads="1"/>
          </p:cNvSpPr>
          <p:nvPr/>
        </p:nvSpPr>
        <p:spPr bwMode="auto">
          <a:xfrm>
            <a:off x="6496050" y="2682875"/>
            <a:ext cx="1847850" cy="400050"/>
          </a:xfrm>
          <a:prstGeom prst="rect">
            <a:avLst/>
          </a:prstGeom>
          <a:noFill/>
          <a:ln w="9525">
            <a:noFill/>
            <a:miter lim="800000"/>
            <a:headEnd/>
            <a:tailEnd/>
          </a:ln>
        </p:spPr>
        <p:txBody>
          <a:bodyPr>
            <a:spAutoFit/>
          </a:bodyPr>
          <a:lstStyle/>
          <a:p>
            <a:pPr eaLnBrk="1" hangingPunct="1">
              <a:spcBef>
                <a:spcPct val="50000"/>
              </a:spcBef>
            </a:pPr>
            <a:r>
              <a:rPr lang="en-US" altLang="en-US" sz="2000" i="1">
                <a:solidFill>
                  <a:srgbClr val="FF0000"/>
                </a:solidFill>
                <a:latin typeface="Times New Roman" pitchFamily="18" charset="0"/>
                <a:cs typeface="Times New Roman" pitchFamily="18" charset="0"/>
              </a:rPr>
              <a:t>    tăng</a:t>
            </a:r>
          </a:p>
        </p:txBody>
      </p:sp>
      <p:sp>
        <p:nvSpPr>
          <p:cNvPr id="11280" name="Rectangle 57"/>
          <p:cNvSpPr>
            <a:spLocks noChangeArrowheads="1"/>
          </p:cNvSpPr>
          <p:nvPr/>
        </p:nvSpPr>
        <p:spPr bwMode="auto">
          <a:xfrm>
            <a:off x="2743200" y="1981200"/>
            <a:ext cx="6400800" cy="830263"/>
          </a:xfrm>
          <a:prstGeom prst="rect">
            <a:avLst/>
          </a:prstGeom>
          <a:noFill/>
          <a:ln w="9525">
            <a:noFill/>
            <a:miter lim="800000"/>
            <a:headEnd/>
            <a:tailEnd/>
          </a:ln>
        </p:spPr>
        <p:txBody>
          <a:bodyPr>
            <a:spAutoFit/>
          </a:bodyPr>
          <a:lstStyle/>
          <a:p>
            <a:pPr algn="just" eaLnBrk="1" hangingPunct="1"/>
            <a:r>
              <a:rPr lang="en-US" altLang="en-US" sz="2400" b="1">
                <a:latin typeface="Times New Roman" pitchFamily="18" charset="0"/>
                <a:cs typeface="Times New Roman" pitchFamily="18" charset="0"/>
              </a:rPr>
              <a:t>      Chọn từ thích hợp trong khung để điền vào chỗ trống của các câu sau :</a:t>
            </a:r>
            <a:endParaRPr lang="en-MY" altLang="en-US" sz="2400"/>
          </a:p>
        </p:txBody>
      </p:sp>
      <p:sp>
        <p:nvSpPr>
          <p:cNvPr id="10256" name="Text Box 68"/>
          <p:cNvSpPr txBox="1">
            <a:spLocks noChangeArrowheads="1"/>
          </p:cNvSpPr>
          <p:nvPr/>
        </p:nvSpPr>
        <p:spPr bwMode="auto">
          <a:xfrm>
            <a:off x="-12700" y="1096963"/>
            <a:ext cx="2209800" cy="400050"/>
          </a:xfrm>
          <a:prstGeom prst="rect">
            <a:avLst/>
          </a:prstGeom>
          <a:noFill/>
          <a:ln w="9525">
            <a:noFill/>
            <a:miter lim="800000"/>
            <a:headEnd/>
            <a:tailEnd/>
          </a:ln>
        </p:spPr>
        <p:txBody>
          <a:bodyPr>
            <a:spAutoFit/>
          </a:bodyPr>
          <a:lstStyle/>
          <a:p>
            <a:pPr algn="just" eaLnBrk="1" hangingPunct="1">
              <a:spcBef>
                <a:spcPct val="50000"/>
              </a:spcBef>
            </a:pPr>
            <a:r>
              <a:rPr lang="en-US" altLang="en-US" sz="2000">
                <a:latin typeface="Times New Roman" pitchFamily="18" charset="0"/>
                <a:cs typeface="Times New Roman" pitchFamily="18" charset="0"/>
              </a:rPr>
              <a:t>C1. </a:t>
            </a:r>
            <a:endParaRPr lang="en-US" altLang="en-US" sz="2000">
              <a:solidFill>
                <a:srgbClr val="FF0000"/>
              </a:solidFill>
              <a:latin typeface="Times New Roman" pitchFamily="18" charset="0"/>
              <a:cs typeface="Times New Roman" pitchFamily="18" charset="0"/>
            </a:endParaRPr>
          </a:p>
        </p:txBody>
      </p:sp>
      <p:sp>
        <p:nvSpPr>
          <p:cNvPr id="10257" name="Text Box 69"/>
          <p:cNvSpPr txBox="1">
            <a:spLocks noChangeArrowheads="1"/>
          </p:cNvSpPr>
          <p:nvPr/>
        </p:nvSpPr>
        <p:spPr bwMode="auto">
          <a:xfrm>
            <a:off x="-36513" y="1495425"/>
            <a:ext cx="2209801" cy="1138238"/>
          </a:xfrm>
          <a:prstGeom prst="rect">
            <a:avLst/>
          </a:prstGeom>
          <a:noFill/>
          <a:ln w="9525">
            <a:noFill/>
            <a:miter lim="800000"/>
            <a:headEnd/>
            <a:tailEnd/>
          </a:ln>
        </p:spPr>
        <p:txBody>
          <a:bodyPr>
            <a:spAutoFit/>
          </a:bodyPr>
          <a:lstStyle/>
          <a:p>
            <a:pPr algn="just" eaLnBrk="1" hangingPunct="1">
              <a:spcBef>
                <a:spcPct val="50000"/>
              </a:spcBef>
            </a:pPr>
            <a:r>
              <a:rPr lang="en-US" altLang="en-US" sz="2000">
                <a:latin typeface="Times New Roman" pitchFamily="18" charset="0"/>
                <a:cs typeface="Times New Roman" pitchFamily="18" charset="0"/>
              </a:rPr>
              <a:t>C2.</a:t>
            </a:r>
            <a:r>
              <a:rPr lang="en-US" altLang="en-US" sz="2400">
                <a:latin typeface="Times New Roman" pitchFamily="18" charset="0"/>
                <a:cs typeface="Times New Roman" pitchFamily="18" charset="0"/>
              </a:rPr>
              <a:t> </a:t>
            </a:r>
            <a:r>
              <a:rPr lang="en-US" altLang="en-US" sz="2200">
                <a:latin typeface="Times New Roman" pitchFamily="18" charset="0"/>
                <a:cs typeface="Times New Roman" pitchFamily="18" charset="0"/>
              </a:rPr>
              <a:t>Mực nước </a:t>
            </a:r>
            <a:r>
              <a:rPr lang="en-US" altLang="en-US" sz="2200">
                <a:solidFill>
                  <a:srgbClr val="FF0000"/>
                </a:solidFill>
                <a:latin typeface="Times New Roman" pitchFamily="18" charset="0"/>
                <a:cs typeface="Times New Roman" pitchFamily="18" charset="0"/>
              </a:rPr>
              <a:t>hạ xuống</a:t>
            </a:r>
            <a:r>
              <a:rPr lang="en-US" altLang="en-US" sz="2200">
                <a:latin typeface="Times New Roman" pitchFamily="18" charset="0"/>
                <a:cs typeface="Times New Roman" pitchFamily="18" charset="0"/>
              </a:rPr>
              <a:t>, vì nước </a:t>
            </a:r>
            <a:r>
              <a:rPr lang="en-US" altLang="en-US" sz="2200">
                <a:solidFill>
                  <a:srgbClr val="FF0000"/>
                </a:solidFill>
                <a:latin typeface="Times New Roman" pitchFamily="18" charset="0"/>
                <a:cs typeface="Times New Roman" pitchFamily="18" charset="0"/>
              </a:rPr>
              <a:t>lạnh đi, co lại</a:t>
            </a:r>
            <a:r>
              <a:rPr lang="en-US" altLang="en-US" sz="2200">
                <a:latin typeface="Times New Roman" pitchFamily="18" charset="0"/>
                <a:cs typeface="Times New Roman" pitchFamily="18" charset="0"/>
              </a:rPr>
              <a:t>.</a:t>
            </a:r>
          </a:p>
        </p:txBody>
      </p:sp>
      <p:sp>
        <p:nvSpPr>
          <p:cNvPr id="10258" name="Text Box 43"/>
          <p:cNvSpPr txBox="1">
            <a:spLocks noChangeArrowheads="1"/>
          </p:cNvSpPr>
          <p:nvPr/>
        </p:nvSpPr>
        <p:spPr bwMode="auto">
          <a:xfrm>
            <a:off x="-38100" y="2625725"/>
            <a:ext cx="2209800" cy="1139825"/>
          </a:xfrm>
          <a:prstGeom prst="rect">
            <a:avLst/>
          </a:prstGeom>
          <a:noFill/>
          <a:ln w="9525">
            <a:noFill/>
            <a:miter lim="800000"/>
            <a:headEnd/>
            <a:tailEnd/>
          </a:ln>
        </p:spPr>
        <p:txBody>
          <a:bodyPr>
            <a:spAutoFit/>
          </a:bodyPr>
          <a:lstStyle/>
          <a:p>
            <a:pPr algn="just" eaLnBrk="1" hangingPunct="1">
              <a:spcBef>
                <a:spcPct val="50000"/>
              </a:spcBef>
            </a:pPr>
            <a:r>
              <a:rPr lang="en-US" altLang="en-US" sz="2000">
                <a:solidFill>
                  <a:srgbClr val="0000FF"/>
                </a:solidFill>
                <a:latin typeface="Times New Roman" pitchFamily="18" charset="0"/>
                <a:cs typeface="Times New Roman" pitchFamily="18" charset="0"/>
              </a:rPr>
              <a:t>C3.</a:t>
            </a:r>
            <a:r>
              <a:rPr lang="en-US" altLang="en-US" sz="2400">
                <a:solidFill>
                  <a:srgbClr val="0000FF"/>
                </a:solidFill>
                <a:latin typeface="Times New Roman" pitchFamily="18" charset="0"/>
                <a:cs typeface="Times New Roman" pitchFamily="18" charset="0"/>
              </a:rPr>
              <a:t> </a:t>
            </a:r>
            <a:r>
              <a:rPr lang="en-US" altLang="en-US" sz="2200">
                <a:latin typeface="Times New Roman" pitchFamily="18" charset="0"/>
                <a:cs typeface="Times New Roman" pitchFamily="18" charset="0"/>
              </a:rPr>
              <a:t>Các chất lỏng </a:t>
            </a:r>
            <a:r>
              <a:rPr lang="en-US" altLang="en-US" sz="2200">
                <a:solidFill>
                  <a:srgbClr val="FF0000"/>
                </a:solidFill>
                <a:latin typeface="Times New Roman" pitchFamily="18" charset="0"/>
                <a:cs typeface="Times New Roman" pitchFamily="18" charset="0"/>
              </a:rPr>
              <a:t>khác nhau </a:t>
            </a:r>
            <a:r>
              <a:rPr lang="en-US" altLang="en-US" sz="2200">
                <a:latin typeface="Times New Roman" pitchFamily="18" charset="0"/>
                <a:cs typeface="Times New Roman" pitchFamily="18" charset="0"/>
              </a:rPr>
              <a:t>nở vì nhiệt</a:t>
            </a:r>
            <a:r>
              <a:rPr lang="en-US" altLang="en-US" sz="2200">
                <a:solidFill>
                  <a:srgbClr val="0000FF"/>
                </a:solidFill>
                <a:latin typeface="Times New Roman" pitchFamily="18" charset="0"/>
                <a:cs typeface="Times New Roman" pitchFamily="18" charset="0"/>
              </a:rPr>
              <a:t> </a:t>
            </a:r>
            <a:r>
              <a:rPr lang="en-US" altLang="en-US" sz="2200">
                <a:solidFill>
                  <a:srgbClr val="FF0000"/>
                </a:solidFill>
                <a:latin typeface="Times New Roman" pitchFamily="18" charset="0"/>
                <a:cs typeface="Times New Roman" pitchFamily="18" charset="0"/>
              </a:rPr>
              <a:t>khác nhau.</a:t>
            </a:r>
          </a:p>
        </p:txBody>
      </p:sp>
      <p:sp>
        <p:nvSpPr>
          <p:cNvPr id="11284" name="Rectangle 62"/>
          <p:cNvSpPr>
            <a:spLocks noChangeArrowheads="1"/>
          </p:cNvSpPr>
          <p:nvPr/>
        </p:nvSpPr>
        <p:spPr bwMode="auto">
          <a:xfrm>
            <a:off x="-12700" y="3836988"/>
            <a:ext cx="2114550" cy="400050"/>
          </a:xfrm>
          <a:prstGeom prst="rect">
            <a:avLst/>
          </a:prstGeom>
          <a:noFill/>
          <a:ln w="9525">
            <a:noFill/>
            <a:miter lim="800000"/>
            <a:headEnd/>
            <a:tailEnd/>
          </a:ln>
        </p:spPr>
        <p:txBody>
          <a:bodyPr wrap="none">
            <a:spAutoFit/>
          </a:bodyPr>
          <a:lstStyle/>
          <a:p>
            <a:pPr eaLnBrk="1" hangingPunct="1"/>
            <a:r>
              <a:rPr lang="en-US" altLang="en-US" sz="2000" b="1" u="sng">
                <a:latin typeface="Times New Roman" pitchFamily="18" charset="0"/>
              </a:rPr>
              <a:t>3. Rút ra kết luận</a:t>
            </a:r>
          </a:p>
        </p:txBody>
      </p:sp>
      <p:sp>
        <p:nvSpPr>
          <p:cNvPr id="64" name="Text Box 17"/>
          <p:cNvSpPr txBox="1">
            <a:spLocks noChangeArrowheads="1"/>
          </p:cNvSpPr>
          <p:nvPr/>
        </p:nvSpPr>
        <p:spPr bwMode="auto">
          <a:xfrm>
            <a:off x="17463" y="4167188"/>
            <a:ext cx="2286000" cy="2292350"/>
          </a:xfrm>
          <a:prstGeom prst="rect">
            <a:avLst/>
          </a:prstGeom>
          <a:noFill/>
          <a:ln w="9525">
            <a:noFill/>
            <a:miter lim="800000"/>
            <a:headEnd/>
            <a:tailEnd/>
          </a:ln>
        </p:spPr>
        <p:txBody>
          <a:bodyPr>
            <a:spAutoFit/>
          </a:bodyPr>
          <a:lstStyle/>
          <a:p>
            <a:pPr algn="just" eaLnBrk="1" hangingPunct="1">
              <a:spcBef>
                <a:spcPct val="50000"/>
              </a:spcBef>
              <a:buFont typeface="Wingdings" pitchFamily="2" charset="2"/>
              <a:buChar char="Ø"/>
            </a:pPr>
            <a:r>
              <a:rPr lang="en-US" altLang="en-US" sz="2200" b="1">
                <a:latin typeface="Times New Roman" pitchFamily="18" charset="0"/>
                <a:cs typeface="Times New Roman" pitchFamily="18" charset="0"/>
              </a:rPr>
              <a:t> </a:t>
            </a:r>
            <a:r>
              <a:rPr lang="en-US" altLang="en-US" sz="2200">
                <a:latin typeface="Times New Roman" pitchFamily="18" charset="0"/>
                <a:cs typeface="Times New Roman" pitchFamily="18" charset="0"/>
              </a:rPr>
              <a:t>Chất lỏng nở ra khi nóng lên, co lại khi lạnh đi.</a:t>
            </a:r>
          </a:p>
          <a:p>
            <a:pPr algn="just" eaLnBrk="1" hangingPunct="1">
              <a:spcBef>
                <a:spcPct val="50000"/>
              </a:spcBef>
              <a:buFont typeface="Wingdings" pitchFamily="2" charset="2"/>
              <a:buChar char="Ø"/>
            </a:pPr>
            <a:r>
              <a:rPr lang="en-US" altLang="en-US" sz="2200">
                <a:latin typeface="Times New Roman" pitchFamily="18" charset="0"/>
                <a:cs typeface="Times New Roman" pitchFamily="18" charset="0"/>
              </a:rPr>
              <a:t> Các chất lỏng khác nhau nở vì nhiệt khác nhau.</a:t>
            </a:r>
          </a:p>
        </p:txBody>
      </p:sp>
      <p:sp>
        <p:nvSpPr>
          <p:cNvPr id="51" name="Text Box 126"/>
          <p:cNvSpPr txBox="1">
            <a:spLocks noChangeArrowheads="1"/>
          </p:cNvSpPr>
          <p:nvPr/>
        </p:nvSpPr>
        <p:spPr bwMode="auto">
          <a:xfrm>
            <a:off x="2438400" y="3962400"/>
            <a:ext cx="6705600" cy="2308225"/>
          </a:xfrm>
          <a:prstGeom prst="rect">
            <a:avLst/>
          </a:prstGeom>
          <a:noFill/>
          <a:ln w="9525">
            <a:noFill/>
            <a:miter lim="800000"/>
            <a:headEnd/>
            <a:tailEnd/>
          </a:ln>
        </p:spPr>
        <p:txBody>
          <a:bodyPr>
            <a:spAutoFit/>
          </a:bodyPr>
          <a:lstStyle/>
          <a:p>
            <a:pPr marL="342900" indent="-342900" algn="just" eaLnBrk="1" hangingPunct="1">
              <a:spcBef>
                <a:spcPct val="50000"/>
              </a:spcBef>
            </a:pPr>
            <a:r>
              <a:rPr lang="en-US" altLang="en-US" sz="2400" b="1">
                <a:latin typeface="Times New Roman" pitchFamily="18" charset="0"/>
                <a:cs typeface="Times New Roman" pitchFamily="18" charset="0"/>
              </a:rPr>
              <a:t>          </a:t>
            </a:r>
          </a:p>
          <a:p>
            <a:pPr marL="342900" indent="-342900" algn="just" eaLnBrk="1" hangingPunct="1">
              <a:spcBef>
                <a:spcPct val="50000"/>
              </a:spcBef>
              <a:buFontTx/>
              <a:buAutoNum type="alphaLcParenR"/>
            </a:pPr>
            <a:r>
              <a:rPr lang="en-US" altLang="en-US" sz="2400" b="1">
                <a:latin typeface="Times New Roman" pitchFamily="18" charset="0"/>
                <a:cs typeface="Times New Roman" pitchFamily="18" charset="0"/>
              </a:rPr>
              <a:t>Thể tích nước trong bình ……….. khi nóng lên ………… khi lạnh đi.</a:t>
            </a:r>
          </a:p>
          <a:p>
            <a:pPr marL="342900" indent="-342900" algn="just" eaLnBrk="1" hangingPunct="1">
              <a:spcBef>
                <a:spcPct val="50000"/>
              </a:spcBef>
            </a:pPr>
            <a:r>
              <a:rPr lang="en-US" altLang="en-US" sz="2400" b="1">
                <a:latin typeface="Times New Roman" pitchFamily="18" charset="0"/>
                <a:cs typeface="Times New Roman" pitchFamily="18" charset="0"/>
              </a:rPr>
              <a:t>b) Các chất lỏng khác nhau nở vì nhiệt ……………………</a:t>
            </a:r>
          </a:p>
        </p:txBody>
      </p:sp>
      <p:sp>
        <p:nvSpPr>
          <p:cNvPr id="26" name="Text Box 132"/>
          <p:cNvSpPr txBox="1">
            <a:spLocks noChangeArrowheads="1"/>
          </p:cNvSpPr>
          <p:nvPr/>
        </p:nvSpPr>
        <p:spPr bwMode="auto">
          <a:xfrm>
            <a:off x="6324600" y="4441825"/>
            <a:ext cx="1847850" cy="461963"/>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Times New Roman" pitchFamily="18" charset="0"/>
              </a:rPr>
              <a:t>    tăng</a:t>
            </a:r>
          </a:p>
        </p:txBody>
      </p:sp>
      <p:sp>
        <p:nvSpPr>
          <p:cNvPr id="27" name="Text Box 129"/>
          <p:cNvSpPr txBox="1">
            <a:spLocks noChangeArrowheads="1"/>
          </p:cNvSpPr>
          <p:nvPr/>
        </p:nvSpPr>
        <p:spPr bwMode="auto">
          <a:xfrm>
            <a:off x="2819400" y="4822825"/>
            <a:ext cx="1771650" cy="461963"/>
          </a:xfrm>
          <a:prstGeom prst="rect">
            <a:avLst/>
          </a:prstGeom>
          <a:noFill/>
          <a:ln w="9525">
            <a:noFill/>
            <a:miter lim="800000"/>
            <a:headEnd/>
            <a:tailEnd/>
          </a:ln>
        </p:spPr>
        <p:txBody>
          <a:bodyPr>
            <a:spAutoFit/>
          </a:bodyPr>
          <a:lstStyle/>
          <a:p>
            <a:pPr eaLnBrk="1" hangingPunct="1">
              <a:spcBef>
                <a:spcPct val="50000"/>
              </a:spcBef>
            </a:pPr>
            <a:r>
              <a:rPr lang="en-US" altLang="en-US" sz="2400" i="1">
                <a:solidFill>
                  <a:srgbClr val="FF0000"/>
                </a:solidFill>
                <a:latin typeface="Times New Roman" pitchFamily="18" charset="0"/>
                <a:cs typeface="Times New Roman" pitchFamily="18" charset="0"/>
              </a:rPr>
              <a:t>    giảm</a:t>
            </a:r>
          </a:p>
        </p:txBody>
      </p:sp>
      <p:sp>
        <p:nvSpPr>
          <p:cNvPr id="28" name="Text Box 131"/>
          <p:cNvSpPr txBox="1">
            <a:spLocks noChangeArrowheads="1"/>
          </p:cNvSpPr>
          <p:nvPr/>
        </p:nvSpPr>
        <p:spPr bwMode="auto">
          <a:xfrm>
            <a:off x="2738438" y="5865813"/>
            <a:ext cx="2976562" cy="461962"/>
          </a:xfrm>
          <a:prstGeom prst="rect">
            <a:avLst/>
          </a:prstGeom>
          <a:noFill/>
          <a:ln w="9525">
            <a:noFill/>
            <a:miter lim="800000"/>
            <a:headEnd/>
            <a:tailEnd/>
          </a:ln>
        </p:spPr>
        <p:txBody>
          <a:bodyPr>
            <a:spAutoFit/>
          </a:bodyPr>
          <a:lstStyle/>
          <a:p>
            <a:pPr eaLnBrk="1" hangingPunct="1">
              <a:spcBef>
                <a:spcPct val="50000"/>
              </a:spcBef>
            </a:pPr>
            <a:r>
              <a:rPr lang="en-US" altLang="en-US" sz="2400" b="1" i="1">
                <a:solidFill>
                  <a:srgbClr val="FF0000"/>
                </a:solidFill>
                <a:latin typeface="Times New Roman" pitchFamily="18" charset="0"/>
                <a:cs typeface="Times New Roman" pitchFamily="18" charset="0"/>
              </a:rPr>
              <a:t>   không giống nhau</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down)">
                                      <p:cBhvr>
                                        <p:cTn id="7" dur="500"/>
                                        <p:tgtEl>
                                          <p:spTgt spid="1127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84"/>
                                        </p:tgtEl>
                                        <p:attrNameLst>
                                          <p:attrName>style.visibility</p:attrName>
                                        </p:attrNameLst>
                                      </p:cBhvr>
                                      <p:to>
                                        <p:strVal val="visible"/>
                                      </p:to>
                                    </p:set>
                                    <p:animEffect transition="in" filter="wipe(down)">
                                      <p:cBhvr>
                                        <p:cTn id="11" dur="1000"/>
                                        <p:tgtEl>
                                          <p:spTgt spid="112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280"/>
                                        </p:tgtEl>
                                        <p:attrNameLst>
                                          <p:attrName>style.visibility</p:attrName>
                                        </p:attrNameLst>
                                      </p:cBhvr>
                                      <p:to>
                                        <p:strVal val="visible"/>
                                      </p:to>
                                    </p:set>
                                    <p:animEffect transition="in" filter="wipe(down)">
                                      <p:cBhvr>
                                        <p:cTn id="19" dur="500"/>
                                        <p:tgtEl>
                                          <p:spTgt spid="1128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ox(in)">
                                      <p:cBhvr>
                                        <p:cTn id="22" dur="500"/>
                                        <p:tgtEl>
                                          <p:spTgt spid="5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ox(in)">
                                      <p:cBhvr>
                                        <p:cTn id="25" dur="500"/>
                                        <p:tgtEl>
                                          <p:spTgt spid="5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box(in)">
                                      <p:cBhvr>
                                        <p:cTn id="28" dur="500"/>
                                        <p:tgtEl>
                                          <p:spTgt spid="5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ox(in)">
                                      <p:cBhvr>
                                        <p:cTn id="31" dur="500"/>
                                        <p:tgtEl>
                                          <p:spTgt spid="5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box(in)">
                                      <p:cBhvr>
                                        <p:cTn id="34" dur="500"/>
                                        <p:tgtEl>
                                          <p:spTgt spid="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52" grpId="0" animBg="1"/>
      <p:bldP spid="53" grpId="0" animBg="1"/>
      <p:bldP spid="54" grpId="0"/>
      <p:bldP spid="55" grpId="0"/>
      <p:bldP spid="56" grpId="0"/>
      <p:bldP spid="57" grpId="0"/>
      <p:bldP spid="11280" grpId="0"/>
      <p:bldP spid="11284" grpId="0"/>
      <p:bldP spid="64" grpId="0"/>
      <p:bldP spid="51"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4205288"/>
            <a:ext cx="9144000" cy="0"/>
          </a:xfrm>
          <a:prstGeom prst="rect">
            <a:avLst/>
          </a:prstGeom>
          <a:noFill/>
          <a:ln w="9525">
            <a:noFill/>
            <a:miter lim="800000"/>
            <a:headEnd/>
            <a:tailEnd/>
          </a:ln>
        </p:spPr>
        <p:txBody>
          <a:bodyPr wrap="none" anchor="ctr">
            <a:spAutoFit/>
          </a:bodyPr>
          <a:lstStyle/>
          <a:p>
            <a:pPr eaLnBrk="1" hangingPunct="1"/>
            <a:endParaRPr lang="en-US" altLang="en-US"/>
          </a:p>
        </p:txBody>
      </p:sp>
      <p:pic>
        <p:nvPicPr>
          <p:cNvPr id="11267" name="Picture 2" descr="rgb-on-white-01"/>
          <p:cNvPicPr>
            <a:picLocks noChangeAspect="1" noChangeArrowheads="1"/>
          </p:cNvPicPr>
          <p:nvPr/>
        </p:nvPicPr>
        <p:blipFill>
          <a:blip r:embed="rId4"/>
          <a:srcRect/>
          <a:stretch>
            <a:fillRect/>
          </a:stretch>
        </p:blipFill>
        <p:spPr bwMode="auto">
          <a:xfrm>
            <a:off x="0" y="0"/>
            <a:ext cx="9259888" cy="6945313"/>
          </a:xfrm>
          <a:prstGeom prst="rect">
            <a:avLst/>
          </a:prstGeom>
          <a:noFill/>
          <a:ln w="9525">
            <a:noFill/>
            <a:miter lim="800000"/>
            <a:headEnd/>
            <a:tailEnd/>
          </a:ln>
        </p:spPr>
      </p:pic>
      <p:sp>
        <p:nvSpPr>
          <p:cNvPr id="11268" name="Rectangle 2"/>
          <p:cNvSpPr>
            <a:spLocks noGrp="1" noChangeArrowheads="1"/>
          </p:cNvSpPr>
          <p:nvPr>
            <p:ph type="title"/>
          </p:nvPr>
        </p:nvSpPr>
        <p:spPr>
          <a:xfrm>
            <a:off x="381000" y="76200"/>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19" name="Rectangle 4"/>
          <p:cNvSpPr txBox="1">
            <a:spLocks noChangeArrowheads="1"/>
          </p:cNvSpPr>
          <p:nvPr/>
        </p:nvSpPr>
        <p:spPr bwMode="auto">
          <a:xfrm>
            <a:off x="2362200" y="590550"/>
            <a:ext cx="67818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800" b="1" kern="0" dirty="0">
                <a:solidFill>
                  <a:srgbClr val="0000FF"/>
                </a:solidFill>
                <a:latin typeface="Times New Roman" pitchFamily="18" charset="0"/>
                <a:cs typeface="Times New Roman" pitchFamily="18" charset="0"/>
                <a:sym typeface="Webdings" pitchFamily="18" charset="2"/>
              </a:rPr>
              <a:t></a:t>
            </a:r>
            <a:r>
              <a:rPr lang="en-US" sz="2800" b="1" kern="0" dirty="0">
                <a:solidFill>
                  <a:srgbClr val="0000FF"/>
                </a:solidFill>
                <a:latin typeface="Times New Roman" pitchFamily="18" charset="0"/>
                <a:cs typeface="Times New Roman" pitchFamily="18" charset="0"/>
              </a:rPr>
              <a:t> 1. </a:t>
            </a:r>
            <a:r>
              <a:rPr lang="en-US" sz="2800" b="1" kern="0" dirty="0" err="1">
                <a:solidFill>
                  <a:srgbClr val="0000FF"/>
                </a:solidFill>
                <a:latin typeface="Times New Roman" pitchFamily="18" charset="0"/>
                <a:cs typeface="Times New Roman" pitchFamily="18" charset="0"/>
              </a:rPr>
              <a:t>Làm</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thí</a:t>
            </a:r>
            <a:r>
              <a:rPr lang="en-US" sz="2800" b="1" kern="0" dirty="0">
                <a:solidFill>
                  <a:srgbClr val="0000FF"/>
                </a:solidFill>
                <a:latin typeface="Times New Roman" pitchFamily="18" charset="0"/>
                <a:cs typeface="Times New Roman" pitchFamily="18" charset="0"/>
              </a:rPr>
              <a:t> </a:t>
            </a:r>
            <a:r>
              <a:rPr lang="en-US" sz="2800" b="1" kern="0" dirty="0" err="1">
                <a:solidFill>
                  <a:srgbClr val="0000FF"/>
                </a:solidFill>
                <a:latin typeface="Times New Roman" pitchFamily="18" charset="0"/>
                <a:cs typeface="Times New Roman" pitchFamily="18" charset="0"/>
              </a:rPr>
              <a:t>nghiệm</a:t>
            </a:r>
            <a:endParaRPr lang="en-US" sz="2800" b="1" kern="0" dirty="0">
              <a:solidFill>
                <a:srgbClr val="0000FF"/>
              </a:solidFill>
              <a:latin typeface="Times New Roman" pitchFamily="18" charset="0"/>
              <a:cs typeface="Times New Roman" pitchFamily="18" charset="0"/>
            </a:endParaRPr>
          </a:p>
          <a:p>
            <a:pPr marL="342900" indent="-342900" eaLnBrk="1" hangingPunct="1">
              <a:spcBef>
                <a:spcPct val="15000"/>
              </a:spcBef>
              <a:defRPr/>
            </a:pPr>
            <a:r>
              <a:rPr lang="en-US" sz="2800" b="1" kern="0" dirty="0">
                <a:solidFill>
                  <a:srgbClr val="0000FF"/>
                </a:solidFill>
                <a:latin typeface="Times New Roman" pitchFamily="18" charset="0"/>
                <a:cs typeface="Times New Roman" pitchFamily="18" charset="0"/>
                <a:sym typeface="Wingdings 2" pitchFamily="18" charset="2"/>
              </a:rPr>
              <a:t></a:t>
            </a:r>
            <a:r>
              <a:rPr lang="en-US" sz="2800" kern="0" dirty="0">
                <a:latin typeface="Times New Roman" pitchFamily="18" charset="0"/>
                <a:cs typeface="Times New Roman" pitchFamily="18" charset="0"/>
                <a:sym typeface="Wingdings" pitchFamily="2" charset="2"/>
              </a:rPr>
              <a:t> </a:t>
            </a:r>
            <a:r>
              <a:rPr lang="en-US" sz="2800" b="1" kern="0" dirty="0">
                <a:solidFill>
                  <a:srgbClr val="0000FF"/>
                </a:solidFill>
                <a:latin typeface="Times New Roman" pitchFamily="18" charset="0"/>
                <a:cs typeface="Times New Roman" pitchFamily="18" charset="0"/>
                <a:sym typeface="Wingdings" pitchFamily="2" charset="2"/>
              </a:rPr>
              <a:t>2. </a:t>
            </a:r>
            <a:r>
              <a:rPr lang="en-US" sz="2800" b="1" kern="0" dirty="0" err="1">
                <a:solidFill>
                  <a:srgbClr val="0000FF"/>
                </a:solidFill>
                <a:latin typeface="Times New Roman" pitchFamily="18" charset="0"/>
                <a:cs typeface="Times New Roman" pitchFamily="18" charset="0"/>
                <a:sym typeface="Wingdings" pitchFamily="2" charset="2"/>
              </a:rPr>
              <a:t>Trả</a:t>
            </a:r>
            <a:r>
              <a:rPr lang="en-US" sz="2800" b="1" kern="0" dirty="0">
                <a:solidFill>
                  <a:srgbClr val="0000FF"/>
                </a:solidFill>
                <a:latin typeface="Times New Roman" pitchFamily="18" charset="0"/>
                <a:cs typeface="Times New Roman" pitchFamily="18" charset="0"/>
                <a:sym typeface="Wingdings" pitchFamily="2" charset="2"/>
              </a:rPr>
              <a:t> </a:t>
            </a:r>
            <a:r>
              <a:rPr lang="en-US" sz="2800" b="1" kern="0" dirty="0" err="1">
                <a:solidFill>
                  <a:srgbClr val="0000FF"/>
                </a:solidFill>
                <a:latin typeface="Times New Roman" pitchFamily="18" charset="0"/>
                <a:cs typeface="Times New Roman" pitchFamily="18" charset="0"/>
                <a:sym typeface="Wingdings" pitchFamily="2" charset="2"/>
              </a:rPr>
              <a:t>lời</a:t>
            </a:r>
            <a:r>
              <a:rPr lang="en-US" sz="2800" b="1" kern="0" dirty="0">
                <a:solidFill>
                  <a:srgbClr val="0000FF"/>
                </a:solidFill>
                <a:latin typeface="Times New Roman" pitchFamily="18" charset="0"/>
                <a:cs typeface="Times New Roman" pitchFamily="18" charset="0"/>
                <a:sym typeface="Wingdings" pitchFamily="2" charset="2"/>
              </a:rPr>
              <a:t> </a:t>
            </a:r>
            <a:r>
              <a:rPr lang="en-US" sz="2800" b="1" kern="0" dirty="0" err="1">
                <a:solidFill>
                  <a:srgbClr val="0000FF"/>
                </a:solidFill>
                <a:latin typeface="Times New Roman" pitchFamily="18" charset="0"/>
                <a:cs typeface="Times New Roman" pitchFamily="18" charset="0"/>
                <a:sym typeface="Wingdings" pitchFamily="2" charset="2"/>
              </a:rPr>
              <a:t>câu</a:t>
            </a:r>
            <a:r>
              <a:rPr lang="en-US" sz="2800" b="1" kern="0" dirty="0">
                <a:solidFill>
                  <a:srgbClr val="0000FF"/>
                </a:solidFill>
                <a:latin typeface="Times New Roman" pitchFamily="18" charset="0"/>
                <a:cs typeface="Times New Roman" pitchFamily="18" charset="0"/>
                <a:sym typeface="Wingdings" pitchFamily="2" charset="2"/>
              </a:rPr>
              <a:t> </a:t>
            </a:r>
            <a:r>
              <a:rPr lang="en-US" sz="2800" b="1" kern="0" dirty="0" err="1">
                <a:solidFill>
                  <a:srgbClr val="0000FF"/>
                </a:solidFill>
                <a:latin typeface="Times New Roman" pitchFamily="18" charset="0"/>
                <a:cs typeface="Times New Roman" pitchFamily="18" charset="0"/>
                <a:sym typeface="Wingdings" pitchFamily="2" charset="2"/>
              </a:rPr>
              <a:t>hỏi</a:t>
            </a:r>
            <a:r>
              <a:rPr lang="en-US" sz="2800" b="1" kern="0" dirty="0">
                <a:solidFill>
                  <a:srgbClr val="0000FF"/>
                </a:solidFill>
                <a:latin typeface="Times New Roman" pitchFamily="18" charset="0"/>
                <a:cs typeface="Times New Roman" pitchFamily="18" charset="0"/>
                <a:sym typeface="Wingdings" pitchFamily="2" charset="2"/>
              </a:rPr>
              <a:t> </a:t>
            </a:r>
          </a:p>
          <a:p>
            <a:pPr marL="342900" indent="-342900" eaLnBrk="1" hangingPunct="1">
              <a:spcBef>
                <a:spcPct val="15000"/>
              </a:spcBef>
              <a:buFont typeface="Wingdings 2" pitchFamily="18" charset="2"/>
              <a:buChar char=""/>
              <a:defRPr/>
            </a:pPr>
            <a:r>
              <a:rPr lang="en-US" sz="2800" b="1" kern="0" dirty="0">
                <a:solidFill>
                  <a:srgbClr val="0000FF"/>
                </a:solidFill>
                <a:latin typeface="Times New Roman" pitchFamily="18" charset="0"/>
                <a:cs typeface="Times New Roman" pitchFamily="18" charset="0"/>
                <a:sym typeface="Wingdings" pitchFamily="2" charset="2"/>
              </a:rPr>
              <a:t>3. </a:t>
            </a:r>
            <a:r>
              <a:rPr lang="en-US" sz="2800" b="1" kern="0" dirty="0" err="1">
                <a:solidFill>
                  <a:srgbClr val="0000FF"/>
                </a:solidFill>
                <a:latin typeface="Times New Roman" pitchFamily="18" charset="0"/>
                <a:cs typeface="Times New Roman" pitchFamily="18" charset="0"/>
                <a:sym typeface="Wingdings" pitchFamily="2" charset="2"/>
              </a:rPr>
              <a:t>Rút</a:t>
            </a:r>
            <a:r>
              <a:rPr lang="en-US" sz="2800" b="1" kern="0" dirty="0">
                <a:solidFill>
                  <a:srgbClr val="0000FF"/>
                </a:solidFill>
                <a:latin typeface="Times New Roman" pitchFamily="18" charset="0"/>
                <a:cs typeface="Times New Roman" pitchFamily="18" charset="0"/>
                <a:sym typeface="Wingdings" pitchFamily="2" charset="2"/>
              </a:rPr>
              <a:t> </a:t>
            </a:r>
            <a:r>
              <a:rPr lang="en-US" sz="2800" b="1" kern="0" dirty="0" err="1">
                <a:solidFill>
                  <a:srgbClr val="0000FF"/>
                </a:solidFill>
                <a:latin typeface="Times New Roman" pitchFamily="18" charset="0"/>
                <a:cs typeface="Times New Roman" pitchFamily="18" charset="0"/>
                <a:sym typeface="Wingdings" pitchFamily="2" charset="2"/>
              </a:rPr>
              <a:t>ra</a:t>
            </a:r>
            <a:r>
              <a:rPr lang="en-US" sz="2800" b="1" kern="0" dirty="0">
                <a:solidFill>
                  <a:srgbClr val="0000FF"/>
                </a:solidFill>
                <a:latin typeface="Times New Roman" pitchFamily="18" charset="0"/>
                <a:cs typeface="Times New Roman" pitchFamily="18" charset="0"/>
                <a:sym typeface="Wingdings" pitchFamily="2" charset="2"/>
              </a:rPr>
              <a:t> </a:t>
            </a:r>
            <a:r>
              <a:rPr lang="en-US" sz="2800" b="1" kern="0" dirty="0" err="1">
                <a:solidFill>
                  <a:srgbClr val="0000FF"/>
                </a:solidFill>
                <a:latin typeface="Times New Roman" pitchFamily="18" charset="0"/>
                <a:cs typeface="Times New Roman" pitchFamily="18" charset="0"/>
                <a:sym typeface="Wingdings" pitchFamily="2" charset="2"/>
              </a:rPr>
              <a:t>kết</a:t>
            </a:r>
            <a:r>
              <a:rPr lang="en-US" sz="2800" b="1" kern="0" dirty="0">
                <a:solidFill>
                  <a:srgbClr val="0000FF"/>
                </a:solidFill>
                <a:latin typeface="Times New Roman" pitchFamily="18" charset="0"/>
                <a:cs typeface="Times New Roman" pitchFamily="18" charset="0"/>
                <a:sym typeface="Wingdings" pitchFamily="2" charset="2"/>
              </a:rPr>
              <a:t> </a:t>
            </a:r>
            <a:r>
              <a:rPr lang="en-US" sz="2800" b="1" kern="0" dirty="0" err="1">
                <a:solidFill>
                  <a:srgbClr val="0000FF"/>
                </a:solidFill>
                <a:latin typeface="Times New Roman" pitchFamily="18" charset="0"/>
                <a:cs typeface="Times New Roman" pitchFamily="18" charset="0"/>
                <a:sym typeface="Wingdings" pitchFamily="2" charset="2"/>
              </a:rPr>
              <a:t>luận</a:t>
            </a:r>
            <a:endParaRPr lang="en-US" sz="2800" b="1" kern="0" dirty="0">
              <a:solidFill>
                <a:srgbClr val="0000FF"/>
              </a:solidFill>
              <a:latin typeface="Times New Roman" pitchFamily="18" charset="0"/>
              <a:cs typeface="Times New Roman" pitchFamily="18" charset="0"/>
              <a:sym typeface="Wingdings" pitchFamily="2" charset="2"/>
            </a:endParaRPr>
          </a:p>
          <a:p>
            <a:pPr marL="342900" indent="-342900" eaLnBrk="1" hangingPunct="1">
              <a:spcBef>
                <a:spcPct val="15000"/>
              </a:spcBef>
              <a:buFont typeface="Wingdings 2" pitchFamily="18" charset="2"/>
              <a:buNone/>
              <a:defRPr/>
            </a:pPr>
            <a:r>
              <a:rPr lang="en-US" sz="2800" b="1" kern="0" dirty="0">
                <a:solidFill>
                  <a:srgbClr val="0000FF"/>
                </a:solidFill>
                <a:latin typeface="Times New Roman" pitchFamily="18" charset="0"/>
                <a:cs typeface="Times New Roman" pitchFamily="18" charset="0"/>
                <a:sym typeface="Wingdings 3" pitchFamily="18" charset="2"/>
              </a:rPr>
              <a:t> 4. </a:t>
            </a:r>
            <a:r>
              <a:rPr lang="en-US" sz="2800" b="1" kern="0" dirty="0" err="1">
                <a:solidFill>
                  <a:srgbClr val="0000FF"/>
                </a:solidFill>
                <a:latin typeface="Times New Roman" pitchFamily="18" charset="0"/>
                <a:cs typeface="Times New Roman" pitchFamily="18" charset="0"/>
                <a:sym typeface="Wingdings 3" pitchFamily="18" charset="2"/>
              </a:rPr>
              <a:t>Vận</a:t>
            </a:r>
            <a:r>
              <a:rPr lang="en-US" sz="2800" b="1" kern="0" dirty="0">
                <a:solidFill>
                  <a:srgbClr val="0000FF"/>
                </a:solidFill>
                <a:latin typeface="Times New Roman" pitchFamily="18" charset="0"/>
                <a:cs typeface="Times New Roman" pitchFamily="18" charset="0"/>
                <a:sym typeface="Wingdings 3" pitchFamily="18" charset="2"/>
              </a:rPr>
              <a:t> </a:t>
            </a:r>
            <a:r>
              <a:rPr lang="en-US" sz="2800" b="1" kern="0" dirty="0" err="1">
                <a:solidFill>
                  <a:srgbClr val="0000FF"/>
                </a:solidFill>
                <a:latin typeface="Times New Roman" pitchFamily="18" charset="0"/>
                <a:cs typeface="Times New Roman" pitchFamily="18" charset="0"/>
                <a:sym typeface="Wingdings 3" pitchFamily="18" charset="2"/>
              </a:rPr>
              <a:t>dụng</a:t>
            </a:r>
            <a:endParaRPr lang="en-US" sz="2800" b="1" kern="0" dirty="0">
              <a:solidFill>
                <a:srgbClr val="0000FF"/>
              </a:solidFill>
              <a:latin typeface="Times New Roman" pitchFamily="18" charset="0"/>
              <a:cs typeface="Times New Roman" pitchFamily="18" charset="0"/>
              <a:sym typeface="Wingdings 3" pitchFamily="18" charset="2"/>
            </a:endParaRPr>
          </a:p>
          <a:p>
            <a:pPr marL="342900" indent="-342900" eaLnBrk="1" hangingPunct="1">
              <a:spcBef>
                <a:spcPct val="15000"/>
              </a:spcBef>
              <a:defRPr/>
            </a:pPr>
            <a:endParaRPr lang="en-US" sz="2400" b="1" kern="0" dirty="0">
              <a:solidFill>
                <a:srgbClr val="0000FF"/>
              </a:solidFill>
              <a:latin typeface="+mn-lt"/>
              <a:cs typeface="+mn-cs"/>
              <a:sym typeface="Wingdings" pitchFamily="2" charset="2"/>
            </a:endParaRPr>
          </a:p>
          <a:p>
            <a:pPr marL="342900" indent="-342900" eaLnBrk="1" hangingPunct="1">
              <a:spcBef>
                <a:spcPct val="15000"/>
              </a:spcBef>
              <a:defRPr/>
            </a:pPr>
            <a:r>
              <a:rPr lang="en-US" sz="3200" b="1" kern="0" dirty="0">
                <a:latin typeface="+mn-lt"/>
                <a:cs typeface="+mn-cs"/>
                <a:sym typeface="Wingdings" pitchFamily="2" charset="2"/>
              </a:rPr>
              <a:t>  </a:t>
            </a:r>
          </a:p>
        </p:txBody>
      </p:sp>
      <p:sp>
        <p:nvSpPr>
          <p:cNvPr id="12310" name="Rectangle 23"/>
          <p:cNvSpPr>
            <a:spLocks noChangeArrowheads="1"/>
          </p:cNvSpPr>
          <p:nvPr/>
        </p:nvSpPr>
        <p:spPr bwMode="auto">
          <a:xfrm>
            <a:off x="2514600" y="2546350"/>
            <a:ext cx="457200" cy="349250"/>
          </a:xfrm>
          <a:prstGeom prst="rect">
            <a:avLst/>
          </a:prstGeom>
          <a:solidFill>
            <a:srgbClr val="7000BC"/>
          </a:solidFill>
          <a:ln w="9525">
            <a:noFill/>
            <a:miter lim="800000"/>
            <a:headEnd/>
            <a:tailEnd/>
          </a:ln>
        </p:spPr>
        <p:txBody>
          <a:bodyPr wrap="none" anchor="ctr"/>
          <a:lstStyle/>
          <a:p>
            <a:pPr algn="just" eaLnBrk="1" hangingPunct="1"/>
            <a:r>
              <a:rPr lang="en-US" altLang="en-US" sz="2000" b="1">
                <a:solidFill>
                  <a:schemeClr val="bg1"/>
                </a:solidFill>
                <a:latin typeface="Times New Roman" pitchFamily="18" charset="0"/>
                <a:cs typeface="Times New Roman" pitchFamily="18" charset="0"/>
              </a:rPr>
              <a:t>C5</a:t>
            </a:r>
          </a:p>
        </p:txBody>
      </p:sp>
      <p:sp>
        <p:nvSpPr>
          <p:cNvPr id="12311" name="Text Box 24"/>
          <p:cNvSpPr txBox="1">
            <a:spLocks noChangeArrowheads="1"/>
          </p:cNvSpPr>
          <p:nvPr/>
        </p:nvSpPr>
        <p:spPr bwMode="auto">
          <a:xfrm>
            <a:off x="3048000" y="2514600"/>
            <a:ext cx="609600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solidFill>
                  <a:srgbClr val="0000FF"/>
                </a:solidFill>
                <a:latin typeface="Times New Roman" pitchFamily="18" charset="0"/>
                <a:cs typeface="Times New Roman" pitchFamily="18" charset="0"/>
              </a:rPr>
              <a:t>Tại sao khi đun nước, ta không nên đổ nước thật đầy ấm?</a:t>
            </a:r>
          </a:p>
        </p:txBody>
      </p:sp>
      <p:sp>
        <p:nvSpPr>
          <p:cNvPr id="29" name="Text Box 26"/>
          <p:cNvSpPr txBox="1">
            <a:spLocks noChangeArrowheads="1"/>
          </p:cNvSpPr>
          <p:nvPr/>
        </p:nvSpPr>
        <p:spPr bwMode="auto">
          <a:xfrm>
            <a:off x="2971800" y="2514600"/>
            <a:ext cx="588645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 Vì khi bị đun nóng, nước trong ấm nở ra và tràn ra ngoài.</a:t>
            </a:r>
          </a:p>
        </p:txBody>
      </p:sp>
      <p:sp>
        <p:nvSpPr>
          <p:cNvPr id="12308" name="Rectangle 22"/>
          <p:cNvSpPr>
            <a:spLocks noChangeArrowheads="1"/>
          </p:cNvSpPr>
          <p:nvPr/>
        </p:nvSpPr>
        <p:spPr bwMode="auto">
          <a:xfrm>
            <a:off x="2514600" y="3235325"/>
            <a:ext cx="381000" cy="292100"/>
          </a:xfrm>
          <a:prstGeom prst="rect">
            <a:avLst/>
          </a:prstGeom>
          <a:solidFill>
            <a:srgbClr val="7000BC"/>
          </a:solidFill>
          <a:ln w="9525">
            <a:noFill/>
            <a:miter lim="800000"/>
            <a:headEnd/>
            <a:tailEnd/>
          </a:ln>
        </p:spPr>
        <p:txBody>
          <a:bodyPr wrap="none" anchor="ctr"/>
          <a:lstStyle/>
          <a:p>
            <a:pPr algn="ctr" eaLnBrk="1" hangingPunct="1"/>
            <a:r>
              <a:rPr lang="en-US" altLang="en-US" sz="2000" b="1">
                <a:solidFill>
                  <a:schemeClr val="bg1"/>
                </a:solidFill>
                <a:latin typeface="Times New Roman" pitchFamily="18" charset="0"/>
                <a:cs typeface="Times New Roman" pitchFamily="18" charset="0"/>
              </a:rPr>
              <a:t>C6</a:t>
            </a:r>
          </a:p>
        </p:txBody>
      </p:sp>
      <p:sp>
        <p:nvSpPr>
          <p:cNvPr id="12309" name="Text Box 23"/>
          <p:cNvSpPr txBox="1">
            <a:spLocks noChangeArrowheads="1"/>
          </p:cNvSpPr>
          <p:nvPr/>
        </p:nvSpPr>
        <p:spPr bwMode="auto">
          <a:xfrm>
            <a:off x="2914650" y="3184525"/>
            <a:ext cx="6400800" cy="396875"/>
          </a:xfrm>
          <a:prstGeom prst="rect">
            <a:avLst/>
          </a:prstGeom>
          <a:noFill/>
          <a:ln w="9525">
            <a:noFill/>
            <a:miter lim="800000"/>
            <a:headEnd/>
            <a:tailEnd/>
          </a:ln>
        </p:spPr>
        <p:txBody>
          <a:bodyPr>
            <a:spAutoFit/>
          </a:bodyPr>
          <a:lstStyle/>
          <a:p>
            <a:pPr eaLnBrk="1" hangingPunct="1">
              <a:spcBef>
                <a:spcPct val="50000"/>
              </a:spcBef>
            </a:pPr>
            <a:r>
              <a:rPr lang="en-US" altLang="en-US" sz="2000" b="1">
                <a:solidFill>
                  <a:srgbClr val="0000FF"/>
                </a:solidFill>
                <a:latin typeface="Times New Roman" pitchFamily="18" charset="0"/>
                <a:cs typeface="Times New Roman" pitchFamily="18" charset="0"/>
              </a:rPr>
              <a:t>Tại sao  người ta không đóng chai nước ngọt thật đầy?</a:t>
            </a:r>
          </a:p>
        </p:txBody>
      </p:sp>
      <p:sp>
        <p:nvSpPr>
          <p:cNvPr id="33" name="Text Box 25"/>
          <p:cNvSpPr txBox="1">
            <a:spLocks noChangeArrowheads="1"/>
          </p:cNvSpPr>
          <p:nvPr/>
        </p:nvSpPr>
        <p:spPr bwMode="auto">
          <a:xfrm>
            <a:off x="2971800" y="3200400"/>
            <a:ext cx="5638800" cy="708025"/>
          </a:xfrm>
          <a:prstGeom prst="rect">
            <a:avLst/>
          </a:prstGeom>
          <a:noFill/>
          <a:ln w="9525">
            <a:noFill/>
            <a:miter lim="800000"/>
            <a:headEnd/>
            <a:tailEnd/>
          </a:ln>
        </p:spPr>
        <p:txBody>
          <a:bodyPr>
            <a:spAutoFit/>
          </a:bodyPr>
          <a:lstStyle/>
          <a:p>
            <a:pPr algn="just" eaLnBrk="1" hangingPunct="1">
              <a:spcBef>
                <a:spcPct val="50000"/>
              </a:spcBef>
            </a:pPr>
            <a:r>
              <a:rPr lang="en-US" altLang="en-US" sz="2000" b="1">
                <a:latin typeface="Times New Roman" pitchFamily="18" charset="0"/>
                <a:cs typeface="Times New Roman" pitchFamily="18" charset="0"/>
              </a:rPr>
              <a:t>Vì tránh tình trạng nắp bật ra khi chất lỏng đựng trong chai nở vì nhiệt.</a:t>
            </a:r>
          </a:p>
        </p:txBody>
      </p:sp>
      <p:sp>
        <p:nvSpPr>
          <p:cNvPr id="37" name="Rectangle 3"/>
          <p:cNvSpPr txBox="1">
            <a:spLocks noChangeArrowheads="1"/>
          </p:cNvSpPr>
          <p:nvPr/>
        </p:nvSpPr>
        <p:spPr bwMode="auto">
          <a:xfrm>
            <a:off x="38100" y="601663"/>
            <a:ext cx="2247900" cy="6229350"/>
          </a:xfrm>
          <a:prstGeom prst="rect">
            <a:avLst/>
          </a:prstGeom>
          <a:noFill/>
          <a:ln w="9525">
            <a:solidFill>
              <a:srgbClr val="0066FF"/>
            </a:solidFill>
            <a:miter lim="800000"/>
            <a:headEnd/>
            <a:tailEnd/>
          </a:ln>
        </p:spPr>
        <p:txBody>
          <a:bodyPr/>
          <a:lstStyle/>
          <a:p>
            <a:pPr marL="342900" indent="-342900" eaLnBrk="1" hangingPunct="1">
              <a:spcBef>
                <a:spcPct val="20000"/>
              </a:spcBef>
              <a:defRPr/>
            </a:pPr>
            <a:r>
              <a:rPr lang="en-US" sz="2000" b="1" u="sng" kern="0" dirty="0">
                <a:latin typeface="Times New Roman" pitchFamily="18" charset="0"/>
                <a:cs typeface="+mn-cs"/>
              </a:rPr>
              <a:t>1. </a:t>
            </a:r>
            <a:r>
              <a:rPr lang="en-US" sz="2000" b="1" u="sng" kern="0" dirty="0" err="1">
                <a:latin typeface="Times New Roman" pitchFamily="18" charset="0"/>
                <a:cs typeface="+mn-cs"/>
              </a:rPr>
              <a:t>Làm</a:t>
            </a:r>
            <a:r>
              <a:rPr lang="en-US" sz="2000" b="1" u="sng" kern="0" dirty="0">
                <a:latin typeface="Times New Roman" pitchFamily="18" charset="0"/>
                <a:cs typeface="+mn-cs"/>
              </a:rPr>
              <a:t> </a:t>
            </a:r>
            <a:r>
              <a:rPr lang="en-US" sz="2000" b="1" u="sng" kern="0" dirty="0" err="1">
                <a:latin typeface="Times New Roman" pitchFamily="18" charset="0"/>
                <a:cs typeface="+mn-cs"/>
              </a:rPr>
              <a:t>thí</a:t>
            </a:r>
            <a:r>
              <a:rPr lang="en-US" sz="2000" b="1" u="sng" kern="0" dirty="0">
                <a:latin typeface="Times New Roman" pitchFamily="18" charset="0"/>
                <a:cs typeface="+mn-cs"/>
              </a:rPr>
              <a:t> </a:t>
            </a:r>
            <a:r>
              <a:rPr lang="en-US" sz="2000" b="1" u="sng" kern="0" dirty="0" err="1">
                <a:latin typeface="Times New Roman" pitchFamily="18" charset="0"/>
                <a:cs typeface="+mn-cs"/>
              </a:rPr>
              <a:t>nghiệm</a:t>
            </a:r>
            <a:endParaRPr lang="en-US" sz="2000" b="1" u="sng" kern="0" dirty="0">
              <a:latin typeface="Times New Roman" pitchFamily="18" charset="0"/>
              <a:cs typeface="+mn-cs"/>
            </a:endParaRPr>
          </a:p>
        </p:txBody>
      </p:sp>
      <p:sp>
        <p:nvSpPr>
          <p:cNvPr id="11277" name="Text Box 25"/>
          <p:cNvSpPr txBox="1">
            <a:spLocks noChangeArrowheads="1"/>
          </p:cNvSpPr>
          <p:nvPr/>
        </p:nvSpPr>
        <p:spPr bwMode="auto">
          <a:xfrm>
            <a:off x="0" y="895350"/>
            <a:ext cx="2209800" cy="400050"/>
          </a:xfrm>
          <a:prstGeom prst="rect">
            <a:avLst/>
          </a:prstGeom>
          <a:noFill/>
          <a:ln w="9525">
            <a:noFill/>
            <a:miter lim="800000"/>
            <a:headEnd/>
            <a:tailEnd/>
          </a:ln>
        </p:spPr>
        <p:txBody>
          <a:bodyPr>
            <a:spAutoFit/>
          </a:bodyPr>
          <a:lstStyle/>
          <a:p>
            <a:pPr eaLnBrk="1" hangingPunct="1">
              <a:spcBef>
                <a:spcPct val="50000"/>
              </a:spcBef>
            </a:pPr>
            <a:r>
              <a:rPr lang="en-US" altLang="en-US" sz="2000" b="1" u="sng">
                <a:latin typeface="Times New Roman" pitchFamily="18" charset="0"/>
                <a:sym typeface="Wingdings 2" pitchFamily="18" charset="2"/>
              </a:rPr>
              <a:t> </a:t>
            </a:r>
            <a:r>
              <a:rPr lang="en-US" altLang="en-US" sz="2000" b="1" u="sng">
                <a:latin typeface="Times New Roman" pitchFamily="18" charset="0"/>
                <a:sym typeface="Wingdings" pitchFamily="2" charset="2"/>
              </a:rPr>
              <a:t>2. Trả lời câu hỏi</a:t>
            </a:r>
          </a:p>
        </p:txBody>
      </p:sp>
      <p:sp>
        <p:nvSpPr>
          <p:cNvPr id="11278" name="Text Box 43"/>
          <p:cNvSpPr txBox="1">
            <a:spLocks noChangeArrowheads="1"/>
          </p:cNvSpPr>
          <p:nvPr/>
        </p:nvSpPr>
        <p:spPr bwMode="auto">
          <a:xfrm>
            <a:off x="38100" y="1423988"/>
            <a:ext cx="2209800" cy="1016000"/>
          </a:xfrm>
          <a:prstGeom prst="rect">
            <a:avLst/>
          </a:prstGeom>
          <a:noFill/>
          <a:ln w="9525">
            <a:noFill/>
            <a:miter lim="800000"/>
            <a:headEnd/>
            <a:tailEnd/>
          </a:ln>
        </p:spPr>
        <p:txBody>
          <a:bodyPr>
            <a:spAutoFit/>
          </a:bodyPr>
          <a:lstStyle/>
          <a:p>
            <a:pPr algn="just" eaLnBrk="1" hangingPunct="1">
              <a:spcBef>
                <a:spcPct val="50000"/>
              </a:spcBef>
            </a:pPr>
            <a:r>
              <a:rPr lang="en-US" altLang="en-US" sz="2000">
                <a:solidFill>
                  <a:srgbClr val="0000FF"/>
                </a:solidFill>
                <a:latin typeface="Times New Roman" pitchFamily="18" charset="0"/>
                <a:cs typeface="Times New Roman" pitchFamily="18" charset="0"/>
              </a:rPr>
              <a:t>C3. </a:t>
            </a:r>
            <a:r>
              <a:rPr lang="en-US" altLang="en-US" sz="2000">
                <a:latin typeface="Times New Roman" pitchFamily="18" charset="0"/>
                <a:cs typeface="Times New Roman" pitchFamily="18" charset="0"/>
              </a:rPr>
              <a:t>Các chất lỏng </a:t>
            </a:r>
            <a:r>
              <a:rPr lang="en-US" altLang="en-US" sz="2000">
                <a:solidFill>
                  <a:srgbClr val="FF0000"/>
                </a:solidFill>
                <a:latin typeface="Times New Roman" pitchFamily="18" charset="0"/>
                <a:cs typeface="Times New Roman" pitchFamily="18" charset="0"/>
              </a:rPr>
              <a:t>khác nhau </a:t>
            </a:r>
            <a:r>
              <a:rPr lang="en-US" altLang="en-US" sz="2000">
                <a:latin typeface="Times New Roman" pitchFamily="18" charset="0"/>
                <a:cs typeface="Times New Roman" pitchFamily="18" charset="0"/>
              </a:rPr>
              <a:t>nở vì nhiệt</a:t>
            </a:r>
            <a:r>
              <a:rPr lang="en-US" altLang="en-US" sz="2000">
                <a:solidFill>
                  <a:srgbClr val="0000FF"/>
                </a:solidFill>
                <a:latin typeface="Times New Roman" pitchFamily="18" charset="0"/>
                <a:cs typeface="Times New Roman" pitchFamily="18" charset="0"/>
              </a:rPr>
              <a:t> </a:t>
            </a:r>
            <a:r>
              <a:rPr lang="en-US" altLang="en-US" sz="2000">
                <a:solidFill>
                  <a:srgbClr val="FF0000"/>
                </a:solidFill>
                <a:latin typeface="Times New Roman" pitchFamily="18" charset="0"/>
                <a:cs typeface="Times New Roman" pitchFamily="18" charset="0"/>
              </a:rPr>
              <a:t>khác nhau</a:t>
            </a:r>
            <a:r>
              <a:rPr lang="en-US" altLang="en-US" sz="2000">
                <a:solidFill>
                  <a:srgbClr val="FF3300"/>
                </a:solidFill>
                <a:latin typeface="Times New Roman" pitchFamily="18" charset="0"/>
                <a:cs typeface="Times New Roman" pitchFamily="18" charset="0"/>
              </a:rPr>
              <a:t>.</a:t>
            </a:r>
          </a:p>
        </p:txBody>
      </p:sp>
      <p:sp>
        <p:nvSpPr>
          <p:cNvPr id="11279" name="Rectangle 41"/>
          <p:cNvSpPr>
            <a:spLocks noChangeArrowheads="1"/>
          </p:cNvSpPr>
          <p:nvPr/>
        </p:nvSpPr>
        <p:spPr bwMode="auto">
          <a:xfrm>
            <a:off x="19050" y="2647950"/>
            <a:ext cx="2114550" cy="400050"/>
          </a:xfrm>
          <a:prstGeom prst="rect">
            <a:avLst/>
          </a:prstGeom>
          <a:noFill/>
          <a:ln w="9525">
            <a:noFill/>
            <a:miter lim="800000"/>
            <a:headEnd/>
            <a:tailEnd/>
          </a:ln>
        </p:spPr>
        <p:txBody>
          <a:bodyPr wrap="none">
            <a:spAutoFit/>
          </a:bodyPr>
          <a:lstStyle/>
          <a:p>
            <a:pPr eaLnBrk="1" hangingPunct="1"/>
            <a:r>
              <a:rPr lang="en-US" altLang="en-US" sz="2000" b="1" u="sng">
                <a:latin typeface="Times New Roman" pitchFamily="18" charset="0"/>
              </a:rPr>
              <a:t>3. Rút ra kết luận</a:t>
            </a:r>
          </a:p>
        </p:txBody>
      </p:sp>
      <p:sp>
        <p:nvSpPr>
          <p:cNvPr id="11280" name="Text Box 17"/>
          <p:cNvSpPr txBox="1">
            <a:spLocks noChangeArrowheads="1"/>
          </p:cNvSpPr>
          <p:nvPr/>
        </p:nvSpPr>
        <p:spPr bwMode="auto">
          <a:xfrm>
            <a:off x="95250" y="3030538"/>
            <a:ext cx="2286000" cy="2862262"/>
          </a:xfrm>
          <a:prstGeom prst="rect">
            <a:avLst/>
          </a:prstGeom>
          <a:noFill/>
          <a:ln w="9525">
            <a:noFill/>
            <a:miter lim="800000"/>
            <a:headEnd/>
            <a:tailEnd/>
          </a:ln>
        </p:spPr>
        <p:txBody>
          <a:bodyPr>
            <a:spAutoFit/>
          </a:bodyPr>
          <a:lstStyle/>
          <a:p>
            <a:pPr algn="just" eaLnBrk="1" hangingPunct="1">
              <a:spcBef>
                <a:spcPct val="50000"/>
              </a:spcBef>
              <a:buFont typeface="Wingdings" pitchFamily="2" charset="2"/>
              <a:buChar char="Ø"/>
            </a:pPr>
            <a:r>
              <a:rPr lang="en-US" altLang="en-US" sz="2400" b="1">
                <a:latin typeface="Times New Roman" pitchFamily="18" charset="0"/>
                <a:cs typeface="Times New Roman" pitchFamily="18" charset="0"/>
              </a:rPr>
              <a:t> </a:t>
            </a:r>
            <a:r>
              <a:rPr lang="en-US" altLang="en-US" sz="2400">
                <a:latin typeface="Times New Roman" pitchFamily="18" charset="0"/>
                <a:cs typeface="Times New Roman" pitchFamily="18" charset="0"/>
              </a:rPr>
              <a:t>Chất lỏng nở ra khi nóng lên, co lại khi lạnh đi.</a:t>
            </a:r>
          </a:p>
          <a:p>
            <a:pPr algn="just" eaLnBrk="1" hangingPunct="1">
              <a:spcBef>
                <a:spcPct val="50000"/>
              </a:spcBef>
              <a:buFont typeface="Wingdings" pitchFamily="2" charset="2"/>
              <a:buChar char="Ø"/>
            </a:pPr>
            <a:r>
              <a:rPr lang="en-US" altLang="en-US" sz="2400">
                <a:latin typeface="Times New Roman" pitchFamily="18" charset="0"/>
                <a:cs typeface="Times New Roman" pitchFamily="18" charset="0"/>
              </a:rPr>
              <a:t> Các chất lỏng khác nhau nở vì nhiệt khác nhau.</a:t>
            </a:r>
          </a:p>
        </p:txBody>
      </p:sp>
      <p:pic>
        <p:nvPicPr>
          <p:cNvPr id="20" name="Content Placeholder 9"/>
          <p:cNvPicPr>
            <a:picLocks noChangeAspect="1"/>
          </p:cNvPicPr>
          <p:nvPr/>
        </p:nvPicPr>
        <p:blipFill>
          <a:blip r:embed="rId5"/>
          <a:srcRect/>
          <a:stretch>
            <a:fillRect/>
          </a:stretch>
        </p:blipFill>
        <p:spPr bwMode="auto">
          <a:xfrm>
            <a:off x="6051550" y="4586288"/>
            <a:ext cx="3130550" cy="2193925"/>
          </a:xfrm>
          <a:prstGeom prst="rect">
            <a:avLst/>
          </a:prstGeom>
          <a:noFill/>
          <a:ln w="9525">
            <a:noFill/>
            <a:miter lim="800000"/>
            <a:headEnd/>
            <a:tailEnd/>
          </a:ln>
        </p:spPr>
      </p:pic>
      <p:pic>
        <p:nvPicPr>
          <p:cNvPr id="21" name="Picture 20"/>
          <p:cNvPicPr>
            <a:picLocks noChangeAspect="1"/>
          </p:cNvPicPr>
          <p:nvPr/>
        </p:nvPicPr>
        <p:blipFill>
          <a:blip r:embed="rId6"/>
          <a:srcRect/>
          <a:stretch>
            <a:fillRect/>
          </a:stretch>
        </p:blipFill>
        <p:spPr bwMode="auto">
          <a:xfrm>
            <a:off x="6380163" y="595313"/>
            <a:ext cx="2725737" cy="1812925"/>
          </a:xfrm>
          <a:prstGeom prst="rect">
            <a:avLst/>
          </a:prstGeom>
          <a:noFill/>
          <a:ln w="9525">
            <a:noFill/>
            <a:miter lim="800000"/>
            <a:headEnd/>
            <a:tailEnd/>
          </a:ln>
        </p:spPr>
      </p:pic>
      <p:pic>
        <p:nvPicPr>
          <p:cNvPr id="2" name="Picture 1"/>
          <p:cNvPicPr>
            <a:picLocks noChangeAspect="1"/>
          </p:cNvPicPr>
          <p:nvPr/>
        </p:nvPicPr>
        <p:blipFill>
          <a:blip r:embed="rId7"/>
          <a:srcRect/>
          <a:stretch>
            <a:fillRect/>
          </a:stretch>
        </p:blipFill>
        <p:spPr bwMode="auto">
          <a:xfrm>
            <a:off x="2509838" y="4375150"/>
            <a:ext cx="3281362" cy="23066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checkerboard(across)">
                                      <p:cBhvr>
                                        <p:cTn id="7" dur="500"/>
                                        <p:tgtEl>
                                          <p:spTgt spid="123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7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2311"/>
                                        </p:tgtEl>
                                        <p:attrNameLst>
                                          <p:attrName>style.visibility</p:attrName>
                                        </p:attrNameLst>
                                      </p:cBhvr>
                                      <p:to>
                                        <p:strVal val="visible"/>
                                      </p:to>
                                    </p:set>
                                    <p:animEffect transition="in" filter="checkerboard(across)">
                                      <p:cBhvr>
                                        <p:cTn id="20" dur="500"/>
                                        <p:tgtEl>
                                          <p:spTgt spid="123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2311"/>
                                        </p:tgtEl>
                                      </p:cBhvr>
                                    </p:animEffect>
                                    <p:set>
                                      <p:cBhvr>
                                        <p:cTn id="25" dur="1" fill="hold">
                                          <p:stCondLst>
                                            <p:cond delay="499"/>
                                          </p:stCondLst>
                                        </p:cTn>
                                        <p:tgtEl>
                                          <p:spTgt spid="12311"/>
                                        </p:tgtEl>
                                        <p:attrNameLst>
                                          <p:attrName>style.visibility</p:attrName>
                                        </p:attrNameLst>
                                      </p:cBhvr>
                                      <p:to>
                                        <p:strVal val="hidden"/>
                                      </p:to>
                                    </p:set>
                                  </p:childTnLst>
                                </p:cTn>
                              </p:par>
                            </p:childTnLst>
                          </p:cTn>
                        </p:par>
                        <p:par>
                          <p:cTn id="26" fill="hold" nodeType="afterGroup">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309"/>
                                        </p:tgtEl>
                                        <p:attrNameLst>
                                          <p:attrName>style.visibility</p:attrName>
                                        </p:attrNameLst>
                                      </p:cBhvr>
                                      <p:to>
                                        <p:strVal val="visible"/>
                                      </p:to>
                                    </p:set>
                                    <p:animEffect transition="in" filter="checkerboard(across)">
                                      <p:cBhvr>
                                        <p:cTn id="34" dur="500"/>
                                        <p:tgtEl>
                                          <p:spTgt spid="12309"/>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308"/>
                                        </p:tgtEl>
                                        <p:attrNameLst>
                                          <p:attrName>style.visibility</p:attrName>
                                        </p:attrNameLst>
                                      </p:cBhvr>
                                      <p:to>
                                        <p:strVal val="visible"/>
                                      </p:to>
                                    </p:set>
                                    <p:animEffect transition="in" filter="checkerboard(across)">
                                      <p:cBhvr>
                                        <p:cTn id="37" dur="500"/>
                                        <p:tgtEl>
                                          <p:spTgt spid="123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circle(in)">
                                      <p:cBhvr>
                                        <p:cTn id="42" dur="6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2309"/>
                                        </p:tgtEl>
                                      </p:cBhvr>
                                    </p:animEffect>
                                    <p:set>
                                      <p:cBhvr>
                                        <p:cTn id="47" dur="1" fill="hold">
                                          <p:stCondLst>
                                            <p:cond delay="499"/>
                                          </p:stCondLst>
                                        </p:cTn>
                                        <p:tgtEl>
                                          <p:spTgt spid="12309"/>
                                        </p:tgtEl>
                                        <p:attrNameLst>
                                          <p:attrName>style.visibility</p:attrName>
                                        </p:attrNameLst>
                                      </p:cBhvr>
                                      <p:to>
                                        <p:strVal val="hidden"/>
                                      </p:to>
                                    </p:set>
                                  </p:childTnLst>
                                </p:cTn>
                              </p:par>
                            </p:childTnLst>
                          </p:cTn>
                        </p:par>
                        <p:par>
                          <p:cTn id="48" fill="hold" nodeType="afterGroup">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11" grpId="0"/>
      <p:bldP spid="12311" grpId="1"/>
      <p:bldP spid="29" grpId="0"/>
      <p:bldP spid="12308" grpId="0" animBg="1"/>
      <p:bldP spid="12309" grpId="0"/>
      <p:bldP spid="12309" grpId="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3729038"/>
            <a:ext cx="9144000" cy="0"/>
          </a:xfrm>
          <a:prstGeom prst="rect">
            <a:avLst/>
          </a:prstGeom>
          <a:noFill/>
          <a:ln w="9525">
            <a:noFill/>
            <a:miter lim="800000"/>
            <a:headEnd/>
            <a:tailEnd/>
          </a:ln>
        </p:spPr>
        <p:txBody>
          <a:bodyPr wrap="none" anchor="ctr">
            <a:spAutoFit/>
          </a:bodyPr>
          <a:lstStyle/>
          <a:p>
            <a:pPr eaLnBrk="1" hangingPunct="1"/>
            <a:endParaRPr lang="en-US" altLang="en-US"/>
          </a:p>
        </p:txBody>
      </p:sp>
      <p:sp>
        <p:nvSpPr>
          <p:cNvPr id="12291" name="Rectangle 2"/>
          <p:cNvSpPr>
            <a:spLocks noGrp="1" noChangeArrowheads="1"/>
          </p:cNvSpPr>
          <p:nvPr>
            <p:ph type="title"/>
          </p:nvPr>
        </p:nvSpPr>
        <p:spPr>
          <a:xfrm>
            <a:off x="381000" y="76200"/>
            <a:ext cx="8305800" cy="533400"/>
          </a:xfrm>
        </p:spPr>
        <p:txBody>
          <a:bodyPr/>
          <a:lstStyle/>
          <a:p>
            <a:pPr eaLnBrk="1" hangingPunct="1"/>
            <a:r>
              <a:rPr lang="en-US" altLang="en-US" sz="2400" b="1" smtClean="0">
                <a:solidFill>
                  <a:srgbClr val="0000FF"/>
                </a:solidFill>
                <a:latin typeface="Times New Roman" pitchFamily="18" charset="0"/>
                <a:cs typeface="Times New Roman" pitchFamily="18" charset="0"/>
              </a:rPr>
              <a:t>BÀI 19. SỰ NỞ VÌ NHIỆT CỦA CHẤT LỎNG</a:t>
            </a:r>
          </a:p>
        </p:txBody>
      </p:sp>
      <p:sp>
        <p:nvSpPr>
          <p:cNvPr id="20" name="Rectangle 2"/>
          <p:cNvSpPr>
            <a:spLocks noChangeArrowheads="1"/>
          </p:cNvSpPr>
          <p:nvPr/>
        </p:nvSpPr>
        <p:spPr bwMode="auto">
          <a:xfrm flipH="1">
            <a:off x="7067550" y="2628900"/>
            <a:ext cx="76200" cy="1127125"/>
          </a:xfrm>
          <a:prstGeom prst="rect">
            <a:avLst/>
          </a:prstGeom>
          <a:solidFill>
            <a:srgbClr val="0000FF">
              <a:alpha val="85881"/>
            </a:srgbClr>
          </a:solidFill>
          <a:ln w="9525" algn="ctr">
            <a:noFill/>
            <a:miter lim="800000"/>
            <a:headEnd/>
            <a:tailEnd/>
          </a:ln>
        </p:spPr>
        <p:txBody>
          <a:bodyPr wrap="none" anchor="ctr"/>
          <a:lstStyle/>
          <a:p>
            <a:endParaRPr lang="en-US" altLang="en-US" sz="2800">
              <a:latin typeface=".VnTime" pitchFamily="34" charset="0"/>
            </a:endParaRPr>
          </a:p>
        </p:txBody>
      </p:sp>
      <p:sp>
        <p:nvSpPr>
          <p:cNvPr id="21" name="Rectangle 3"/>
          <p:cNvSpPr>
            <a:spLocks noChangeArrowheads="1"/>
          </p:cNvSpPr>
          <p:nvPr/>
        </p:nvSpPr>
        <p:spPr bwMode="auto">
          <a:xfrm>
            <a:off x="6035675" y="3363913"/>
            <a:ext cx="228600" cy="357187"/>
          </a:xfrm>
          <a:prstGeom prst="rect">
            <a:avLst/>
          </a:prstGeom>
          <a:solidFill>
            <a:srgbClr val="0000FF">
              <a:alpha val="85881"/>
            </a:srgbClr>
          </a:solidFill>
          <a:ln w="9525" algn="ctr">
            <a:noFill/>
            <a:miter lim="800000"/>
            <a:headEnd/>
            <a:tailEnd/>
          </a:ln>
        </p:spPr>
        <p:txBody>
          <a:bodyPr wrap="none" anchor="ctr"/>
          <a:lstStyle/>
          <a:p>
            <a:endParaRPr lang="en-US" altLang="en-US" sz="2800">
              <a:latin typeface=".VnTime" pitchFamily="34" charset="0"/>
            </a:endParaRPr>
          </a:p>
        </p:txBody>
      </p:sp>
      <p:grpSp>
        <p:nvGrpSpPr>
          <p:cNvPr id="12294" name="Group 5"/>
          <p:cNvGrpSpPr>
            <a:grpSpLocks/>
          </p:cNvGrpSpPr>
          <p:nvPr/>
        </p:nvGrpSpPr>
        <p:grpSpPr bwMode="auto">
          <a:xfrm>
            <a:off x="4597400" y="3543300"/>
            <a:ext cx="4089400" cy="1619250"/>
            <a:chOff x="3379" y="2138"/>
            <a:chExt cx="1253" cy="883"/>
          </a:xfrm>
        </p:grpSpPr>
        <p:sp>
          <p:nvSpPr>
            <p:cNvPr id="12326" name="Rectangle 6" descr="Dashed horizontal"/>
            <p:cNvSpPr>
              <a:spLocks noChangeArrowheads="1"/>
            </p:cNvSpPr>
            <p:nvPr/>
          </p:nvSpPr>
          <p:spPr bwMode="auto">
            <a:xfrm>
              <a:off x="3379" y="2432"/>
              <a:ext cx="1247" cy="589"/>
            </a:xfrm>
            <a:prstGeom prst="rect">
              <a:avLst/>
            </a:prstGeom>
            <a:blipFill dpi="0" rotWithShape="0">
              <a:blip r:embed="rId4"/>
              <a:srcRect/>
              <a:tile tx="0" ty="0" sx="100000" sy="100000" flip="none" algn="tl"/>
            </a:blipFill>
            <a:ln w="76200">
              <a:solidFill>
                <a:schemeClr val="tx1"/>
              </a:solidFill>
              <a:miter lim="800000"/>
              <a:headEnd/>
              <a:tailEnd/>
            </a:ln>
          </p:spPr>
          <p:txBody>
            <a:bodyPr wrap="none" anchor="ctr"/>
            <a:lstStyle/>
            <a:p>
              <a:endParaRPr lang="en-US" altLang="en-US" sz="2800">
                <a:latin typeface=".VnTime" pitchFamily="34" charset="0"/>
              </a:endParaRPr>
            </a:p>
          </p:txBody>
        </p:sp>
        <p:sp>
          <p:nvSpPr>
            <p:cNvPr id="12327" name="Line 7"/>
            <p:cNvSpPr>
              <a:spLocks noChangeShapeType="1"/>
            </p:cNvSpPr>
            <p:nvPr/>
          </p:nvSpPr>
          <p:spPr bwMode="auto">
            <a:xfrm>
              <a:off x="3385" y="2432"/>
              <a:ext cx="1247" cy="0"/>
            </a:xfrm>
            <a:prstGeom prst="line">
              <a:avLst/>
            </a:prstGeom>
            <a:noFill/>
            <a:ln w="76200">
              <a:solidFill>
                <a:schemeClr val="bg1"/>
              </a:solidFill>
              <a:round/>
              <a:headEnd/>
              <a:tailEnd/>
            </a:ln>
          </p:spPr>
          <p:txBody>
            <a:bodyPr/>
            <a:lstStyle/>
            <a:p>
              <a:endParaRPr lang="en-US"/>
            </a:p>
          </p:txBody>
        </p:sp>
        <p:sp>
          <p:nvSpPr>
            <p:cNvPr id="12328" name="Line 8"/>
            <p:cNvSpPr>
              <a:spLocks noChangeShapeType="1"/>
            </p:cNvSpPr>
            <p:nvPr/>
          </p:nvSpPr>
          <p:spPr bwMode="auto">
            <a:xfrm>
              <a:off x="3379" y="2432"/>
              <a:ext cx="1247" cy="0"/>
            </a:xfrm>
            <a:prstGeom prst="line">
              <a:avLst/>
            </a:prstGeom>
            <a:noFill/>
            <a:ln w="76200">
              <a:solidFill>
                <a:schemeClr val="accent1"/>
              </a:solidFill>
              <a:round/>
              <a:headEnd/>
              <a:tailEnd/>
            </a:ln>
          </p:spPr>
          <p:txBody>
            <a:bodyPr/>
            <a:lstStyle/>
            <a:p>
              <a:endParaRPr lang="en-US"/>
            </a:p>
          </p:txBody>
        </p:sp>
        <p:sp>
          <p:nvSpPr>
            <p:cNvPr id="12329" name="Line 9"/>
            <p:cNvSpPr>
              <a:spLocks noChangeShapeType="1"/>
            </p:cNvSpPr>
            <p:nvPr/>
          </p:nvSpPr>
          <p:spPr bwMode="auto">
            <a:xfrm>
              <a:off x="3379" y="2138"/>
              <a:ext cx="0" cy="340"/>
            </a:xfrm>
            <a:prstGeom prst="line">
              <a:avLst/>
            </a:prstGeom>
            <a:noFill/>
            <a:ln w="76200">
              <a:solidFill>
                <a:schemeClr val="tx1"/>
              </a:solidFill>
              <a:round/>
              <a:headEnd/>
              <a:tailEnd/>
            </a:ln>
          </p:spPr>
          <p:txBody>
            <a:bodyPr/>
            <a:lstStyle/>
            <a:p>
              <a:endParaRPr lang="en-US"/>
            </a:p>
          </p:txBody>
        </p:sp>
        <p:sp>
          <p:nvSpPr>
            <p:cNvPr id="12330" name="Line 10"/>
            <p:cNvSpPr>
              <a:spLocks noChangeShapeType="1"/>
            </p:cNvSpPr>
            <p:nvPr/>
          </p:nvSpPr>
          <p:spPr bwMode="auto">
            <a:xfrm>
              <a:off x="4623" y="2138"/>
              <a:ext cx="0" cy="340"/>
            </a:xfrm>
            <a:prstGeom prst="line">
              <a:avLst/>
            </a:prstGeom>
            <a:noFill/>
            <a:ln w="76200">
              <a:solidFill>
                <a:schemeClr val="tx1"/>
              </a:solidFill>
              <a:round/>
              <a:headEnd/>
              <a:tailEnd/>
            </a:ln>
          </p:spPr>
          <p:txBody>
            <a:bodyPr/>
            <a:lstStyle/>
            <a:p>
              <a:endParaRPr lang="en-US"/>
            </a:p>
          </p:txBody>
        </p:sp>
      </p:grpSp>
      <p:sp>
        <p:nvSpPr>
          <p:cNvPr id="12295" name="Line 11"/>
          <p:cNvSpPr>
            <a:spLocks noChangeShapeType="1"/>
          </p:cNvSpPr>
          <p:nvPr/>
        </p:nvSpPr>
        <p:spPr bwMode="auto">
          <a:xfrm>
            <a:off x="1066800" y="5124450"/>
            <a:ext cx="2667000" cy="0"/>
          </a:xfrm>
          <a:prstGeom prst="line">
            <a:avLst/>
          </a:prstGeom>
          <a:noFill/>
          <a:ln w="9525">
            <a:solidFill>
              <a:schemeClr val="tx1"/>
            </a:solidFill>
            <a:round/>
            <a:headEnd/>
            <a:tailEnd/>
          </a:ln>
        </p:spPr>
        <p:txBody>
          <a:bodyPr wrap="none" anchor="ctr"/>
          <a:lstStyle/>
          <a:p>
            <a:endParaRPr lang="en-US"/>
          </a:p>
        </p:txBody>
      </p:sp>
      <p:sp>
        <p:nvSpPr>
          <p:cNvPr id="29" name="Text Box 13"/>
          <p:cNvSpPr txBox="1">
            <a:spLocks noChangeArrowheads="1"/>
          </p:cNvSpPr>
          <p:nvPr/>
        </p:nvSpPr>
        <p:spPr bwMode="auto">
          <a:xfrm>
            <a:off x="7239000" y="3486150"/>
            <a:ext cx="2590800" cy="366713"/>
          </a:xfrm>
          <a:prstGeom prst="rect">
            <a:avLst/>
          </a:prstGeom>
          <a:noFill/>
          <a:ln w="9525" algn="ctr">
            <a:noFill/>
            <a:miter lim="800000"/>
            <a:headEnd/>
            <a:tailEnd/>
          </a:ln>
        </p:spPr>
        <p:txBody>
          <a:bodyPr>
            <a:spAutoFit/>
          </a:bodyPr>
          <a:lstStyle/>
          <a:p>
            <a:pPr eaLnBrk="1" hangingPunct="1">
              <a:spcBef>
                <a:spcPct val="50000"/>
              </a:spcBef>
            </a:pPr>
            <a:r>
              <a:rPr lang="en-US" altLang="en-US" b="1">
                <a:solidFill>
                  <a:srgbClr val="FF0000"/>
                </a:solidFill>
              </a:rPr>
              <a:t>Nước  nóng</a:t>
            </a:r>
          </a:p>
        </p:txBody>
      </p:sp>
      <p:sp>
        <p:nvSpPr>
          <p:cNvPr id="30" name="Line 55"/>
          <p:cNvSpPr>
            <a:spLocks noChangeShapeType="1"/>
          </p:cNvSpPr>
          <p:nvPr/>
        </p:nvSpPr>
        <p:spPr bwMode="auto">
          <a:xfrm>
            <a:off x="5486400" y="3340100"/>
            <a:ext cx="292100" cy="12700"/>
          </a:xfrm>
          <a:prstGeom prst="line">
            <a:avLst/>
          </a:prstGeom>
          <a:noFill/>
          <a:ln w="57150" cmpd="thickThin">
            <a:solidFill>
              <a:srgbClr val="CC3300"/>
            </a:solidFill>
            <a:round/>
            <a:headEnd/>
            <a:tailEnd type="triangle" w="med" len="med"/>
          </a:ln>
        </p:spPr>
        <p:txBody>
          <a:bodyPr>
            <a:spAutoFit/>
          </a:bodyPr>
          <a:lstStyle/>
          <a:p>
            <a:endParaRPr lang="en-US"/>
          </a:p>
        </p:txBody>
      </p:sp>
      <p:sp>
        <p:nvSpPr>
          <p:cNvPr id="31" name="Line 56"/>
          <p:cNvSpPr>
            <a:spLocks noChangeShapeType="1"/>
          </p:cNvSpPr>
          <p:nvPr/>
        </p:nvSpPr>
        <p:spPr bwMode="auto">
          <a:xfrm>
            <a:off x="6629400" y="2635250"/>
            <a:ext cx="292100" cy="12700"/>
          </a:xfrm>
          <a:prstGeom prst="line">
            <a:avLst/>
          </a:prstGeom>
          <a:noFill/>
          <a:ln w="57150" cmpd="thickThin">
            <a:solidFill>
              <a:srgbClr val="CC3300"/>
            </a:solidFill>
            <a:round/>
            <a:headEnd/>
            <a:tailEnd type="triangle" w="med" len="med"/>
          </a:ln>
        </p:spPr>
        <p:txBody>
          <a:bodyPr>
            <a:spAutoFit/>
          </a:bodyPr>
          <a:lstStyle/>
          <a:p>
            <a:endParaRPr lang="en-US"/>
          </a:p>
        </p:txBody>
      </p:sp>
      <p:grpSp>
        <p:nvGrpSpPr>
          <p:cNvPr id="3" name="Group 46"/>
          <p:cNvGrpSpPr>
            <a:grpSpLocks/>
          </p:cNvGrpSpPr>
          <p:nvPr/>
        </p:nvGrpSpPr>
        <p:grpSpPr bwMode="auto">
          <a:xfrm>
            <a:off x="1295400" y="2362200"/>
            <a:ext cx="1947863" cy="2752725"/>
            <a:chOff x="672" y="2340"/>
            <a:chExt cx="1227" cy="1734"/>
          </a:xfrm>
        </p:grpSpPr>
        <p:grpSp>
          <p:nvGrpSpPr>
            <p:cNvPr id="12304" name="Group 40"/>
            <p:cNvGrpSpPr>
              <a:grpSpLocks/>
            </p:cNvGrpSpPr>
            <p:nvPr/>
          </p:nvGrpSpPr>
          <p:grpSpPr bwMode="auto">
            <a:xfrm>
              <a:off x="1308" y="3264"/>
              <a:ext cx="591" cy="810"/>
              <a:chOff x="1905" y="3259"/>
              <a:chExt cx="591" cy="810"/>
            </a:xfrm>
          </p:grpSpPr>
          <p:sp>
            <p:nvSpPr>
              <p:cNvPr id="12324" name="Oval 19"/>
              <p:cNvSpPr>
                <a:spLocks noChangeArrowheads="1"/>
              </p:cNvSpPr>
              <p:nvPr/>
            </p:nvSpPr>
            <p:spPr bwMode="auto">
              <a:xfrm>
                <a:off x="1905" y="3540"/>
                <a:ext cx="591" cy="529"/>
              </a:xfrm>
              <a:prstGeom prst="ellipse">
                <a:avLst/>
              </a:prstGeom>
              <a:solidFill>
                <a:srgbClr val="0000FF">
                  <a:alpha val="85881"/>
                </a:srgbClr>
              </a:solidFill>
              <a:ln w="28575">
                <a:solidFill>
                  <a:schemeClr val="tx1"/>
                </a:solidFill>
                <a:round/>
                <a:headEnd/>
                <a:tailEnd/>
              </a:ln>
            </p:spPr>
            <p:txBody>
              <a:bodyPr wrap="none" anchor="ctr"/>
              <a:lstStyle/>
              <a:p>
                <a:endParaRPr lang="en-US" altLang="en-US" sz="2800">
                  <a:latin typeface=".VnTime" pitchFamily="34" charset="0"/>
                </a:endParaRPr>
              </a:p>
            </p:txBody>
          </p:sp>
          <p:sp>
            <p:nvSpPr>
              <p:cNvPr id="12325" name="Rectangle 20"/>
              <p:cNvSpPr>
                <a:spLocks noChangeArrowheads="1"/>
              </p:cNvSpPr>
              <p:nvPr/>
            </p:nvSpPr>
            <p:spPr bwMode="auto">
              <a:xfrm>
                <a:off x="2084" y="3259"/>
                <a:ext cx="236" cy="298"/>
              </a:xfrm>
              <a:prstGeom prst="rect">
                <a:avLst/>
              </a:prstGeom>
              <a:solidFill>
                <a:srgbClr val="0000FF">
                  <a:alpha val="85881"/>
                </a:srgbClr>
              </a:solidFill>
              <a:ln w="28575">
                <a:solidFill>
                  <a:schemeClr val="tx1"/>
                </a:solidFill>
                <a:miter lim="800000"/>
                <a:headEnd/>
                <a:tailEnd/>
              </a:ln>
            </p:spPr>
            <p:txBody>
              <a:bodyPr wrap="none" anchor="ctr"/>
              <a:lstStyle/>
              <a:p>
                <a:endParaRPr lang="en-US" altLang="en-US" sz="2800">
                  <a:latin typeface=".VnTime" pitchFamily="34" charset="0"/>
                </a:endParaRPr>
              </a:p>
            </p:txBody>
          </p:sp>
        </p:grpSp>
        <p:sp>
          <p:nvSpPr>
            <p:cNvPr id="12305" name="Oval 21"/>
            <p:cNvSpPr>
              <a:spLocks noChangeArrowheads="1"/>
            </p:cNvSpPr>
            <p:nvPr/>
          </p:nvSpPr>
          <p:spPr bwMode="auto">
            <a:xfrm>
              <a:off x="1397" y="3522"/>
              <a:ext cx="409" cy="406"/>
            </a:xfrm>
            <a:prstGeom prst="ellipse">
              <a:avLst/>
            </a:prstGeom>
            <a:solidFill>
              <a:srgbClr val="0000FF">
                <a:alpha val="85881"/>
              </a:srgbClr>
            </a:solidFill>
            <a:ln w="9525" algn="ctr">
              <a:noFill/>
              <a:round/>
              <a:headEnd/>
              <a:tailEnd/>
            </a:ln>
          </p:spPr>
          <p:txBody>
            <a:bodyPr wrap="none" anchor="ctr"/>
            <a:lstStyle/>
            <a:p>
              <a:endParaRPr lang="en-US" altLang="en-US" sz="2800">
                <a:latin typeface=".VnTime" pitchFamily="34" charset="0"/>
              </a:endParaRPr>
            </a:p>
          </p:txBody>
        </p:sp>
        <p:sp>
          <p:nvSpPr>
            <p:cNvPr id="12306" name="Rectangle 22"/>
            <p:cNvSpPr>
              <a:spLocks noChangeArrowheads="1"/>
            </p:cNvSpPr>
            <p:nvPr/>
          </p:nvSpPr>
          <p:spPr bwMode="auto">
            <a:xfrm>
              <a:off x="1574" y="3108"/>
              <a:ext cx="39" cy="504"/>
            </a:xfrm>
            <a:prstGeom prst="rect">
              <a:avLst/>
            </a:prstGeom>
            <a:solidFill>
              <a:srgbClr val="0000FF">
                <a:alpha val="85881"/>
              </a:srgbClr>
            </a:solidFill>
            <a:ln w="9525" algn="ctr">
              <a:noFill/>
              <a:miter lim="800000"/>
              <a:headEnd/>
              <a:tailEnd/>
            </a:ln>
          </p:spPr>
          <p:txBody>
            <a:bodyPr wrap="none" anchor="ctr"/>
            <a:lstStyle/>
            <a:p>
              <a:endParaRPr lang="en-US" altLang="en-US" sz="2800">
                <a:latin typeface=".VnTime" pitchFamily="34" charset="0"/>
              </a:endParaRPr>
            </a:p>
          </p:txBody>
        </p:sp>
        <p:sp>
          <p:nvSpPr>
            <p:cNvPr id="12307" name="Rectangle 23"/>
            <p:cNvSpPr>
              <a:spLocks noChangeArrowheads="1"/>
            </p:cNvSpPr>
            <p:nvPr/>
          </p:nvSpPr>
          <p:spPr bwMode="auto">
            <a:xfrm flipH="1">
              <a:off x="1567" y="2347"/>
              <a:ext cx="43" cy="1300"/>
            </a:xfrm>
            <a:prstGeom prst="rect">
              <a:avLst/>
            </a:prstGeom>
            <a:noFill/>
            <a:ln w="19050">
              <a:solidFill>
                <a:schemeClr val="tx1"/>
              </a:solidFill>
              <a:miter lim="800000"/>
              <a:headEnd/>
              <a:tailEnd/>
            </a:ln>
          </p:spPr>
          <p:txBody>
            <a:bodyPr wrap="none" anchor="ctr"/>
            <a:lstStyle/>
            <a:p>
              <a:endParaRPr lang="en-US" altLang="en-US" sz="2800">
                <a:latin typeface=".VnTime" pitchFamily="34" charset="0"/>
              </a:endParaRPr>
            </a:p>
          </p:txBody>
        </p:sp>
        <p:sp>
          <p:nvSpPr>
            <p:cNvPr id="12308" name="Rectangle 24" descr="Horizontal brick"/>
            <p:cNvSpPr>
              <a:spLocks noChangeArrowheads="1"/>
            </p:cNvSpPr>
            <p:nvPr/>
          </p:nvSpPr>
          <p:spPr bwMode="auto">
            <a:xfrm>
              <a:off x="1478" y="3266"/>
              <a:ext cx="237" cy="182"/>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p>
              <a:endParaRPr lang="en-US" altLang="en-US" sz="2800">
                <a:latin typeface=".VnTime" pitchFamily="34" charset="0"/>
              </a:endParaRPr>
            </a:p>
          </p:txBody>
        </p:sp>
        <p:sp>
          <p:nvSpPr>
            <p:cNvPr id="12309" name="Text Box 25"/>
            <p:cNvSpPr txBox="1">
              <a:spLocks noChangeArrowheads="1"/>
            </p:cNvSpPr>
            <p:nvPr/>
          </p:nvSpPr>
          <p:spPr bwMode="auto">
            <a:xfrm>
              <a:off x="1279" y="3698"/>
              <a:ext cx="607" cy="212"/>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solidFill>
                    <a:srgbClr val="FFFF00"/>
                  </a:solidFill>
                </a:rPr>
                <a:t>Nước</a:t>
              </a:r>
            </a:p>
          </p:txBody>
        </p:sp>
        <p:grpSp>
          <p:nvGrpSpPr>
            <p:cNvPr id="12310" name="Group 26"/>
            <p:cNvGrpSpPr>
              <a:grpSpLocks/>
            </p:cNvGrpSpPr>
            <p:nvPr/>
          </p:nvGrpSpPr>
          <p:grpSpPr bwMode="auto">
            <a:xfrm>
              <a:off x="680" y="3259"/>
              <a:ext cx="591" cy="804"/>
              <a:chOff x="3036" y="2061"/>
              <a:chExt cx="585" cy="948"/>
            </a:xfrm>
          </p:grpSpPr>
          <p:sp>
            <p:nvSpPr>
              <p:cNvPr id="12322" name="Oval 27"/>
              <p:cNvSpPr>
                <a:spLocks noChangeArrowheads="1"/>
              </p:cNvSpPr>
              <p:nvPr/>
            </p:nvSpPr>
            <p:spPr bwMode="auto">
              <a:xfrm>
                <a:off x="3036" y="2385"/>
                <a:ext cx="585" cy="624"/>
              </a:xfrm>
              <a:prstGeom prst="ellipse">
                <a:avLst/>
              </a:prstGeom>
              <a:solidFill>
                <a:srgbClr val="0000FF">
                  <a:alpha val="85881"/>
                </a:srgbClr>
              </a:solidFill>
              <a:ln w="9525">
                <a:solidFill>
                  <a:schemeClr val="tx1"/>
                </a:solidFill>
                <a:round/>
                <a:headEnd/>
                <a:tailEnd/>
              </a:ln>
            </p:spPr>
            <p:txBody>
              <a:bodyPr wrap="none" anchor="ctr"/>
              <a:lstStyle/>
              <a:p>
                <a:endParaRPr lang="en-US" altLang="en-US" sz="2800">
                  <a:latin typeface=".VnTime" pitchFamily="34" charset="0"/>
                </a:endParaRPr>
              </a:p>
            </p:txBody>
          </p:sp>
          <p:sp>
            <p:nvSpPr>
              <p:cNvPr id="12323" name="Rectangle 28"/>
              <p:cNvSpPr>
                <a:spLocks noChangeArrowheads="1"/>
              </p:cNvSpPr>
              <p:nvPr/>
            </p:nvSpPr>
            <p:spPr bwMode="auto">
              <a:xfrm>
                <a:off x="3213" y="2061"/>
                <a:ext cx="234" cy="351"/>
              </a:xfrm>
              <a:prstGeom prst="rect">
                <a:avLst/>
              </a:prstGeom>
              <a:solidFill>
                <a:srgbClr val="0000FF">
                  <a:alpha val="85881"/>
                </a:srgbClr>
              </a:solidFill>
              <a:ln w="9525">
                <a:solidFill>
                  <a:schemeClr val="tx1"/>
                </a:solidFill>
                <a:miter lim="800000"/>
                <a:headEnd/>
                <a:tailEnd/>
              </a:ln>
            </p:spPr>
            <p:txBody>
              <a:bodyPr wrap="none" anchor="ctr"/>
              <a:lstStyle/>
              <a:p>
                <a:endParaRPr lang="en-US" altLang="en-US" sz="2800">
                  <a:latin typeface=".VnTime" pitchFamily="34" charset="0"/>
                </a:endParaRPr>
              </a:p>
            </p:txBody>
          </p:sp>
        </p:grpSp>
        <p:sp>
          <p:nvSpPr>
            <p:cNvPr id="12311" name="Oval 29"/>
            <p:cNvSpPr>
              <a:spLocks noChangeArrowheads="1"/>
            </p:cNvSpPr>
            <p:nvPr/>
          </p:nvSpPr>
          <p:spPr bwMode="auto">
            <a:xfrm>
              <a:off x="771" y="3522"/>
              <a:ext cx="409" cy="406"/>
            </a:xfrm>
            <a:prstGeom prst="ellipse">
              <a:avLst/>
            </a:prstGeom>
            <a:solidFill>
              <a:srgbClr val="0000FF">
                <a:alpha val="85881"/>
              </a:srgbClr>
            </a:solidFill>
            <a:ln w="9525" algn="ctr">
              <a:noFill/>
              <a:round/>
              <a:headEnd/>
              <a:tailEnd/>
            </a:ln>
          </p:spPr>
          <p:txBody>
            <a:bodyPr wrap="none" anchor="ctr"/>
            <a:lstStyle/>
            <a:p>
              <a:endParaRPr lang="en-US" altLang="en-US" sz="2800">
                <a:latin typeface=".VnTime" pitchFamily="34" charset="0"/>
              </a:endParaRPr>
            </a:p>
          </p:txBody>
        </p:sp>
        <p:sp>
          <p:nvSpPr>
            <p:cNvPr id="12312" name="Rectangle 30"/>
            <p:cNvSpPr>
              <a:spLocks noChangeArrowheads="1"/>
            </p:cNvSpPr>
            <p:nvPr/>
          </p:nvSpPr>
          <p:spPr bwMode="auto">
            <a:xfrm>
              <a:off x="917" y="3108"/>
              <a:ext cx="138" cy="504"/>
            </a:xfrm>
            <a:prstGeom prst="rect">
              <a:avLst/>
            </a:prstGeom>
            <a:solidFill>
              <a:srgbClr val="0000FF">
                <a:alpha val="85881"/>
              </a:srgbClr>
            </a:solidFill>
            <a:ln w="9525" algn="ctr">
              <a:noFill/>
              <a:miter lim="800000"/>
              <a:headEnd/>
              <a:tailEnd/>
            </a:ln>
          </p:spPr>
          <p:txBody>
            <a:bodyPr wrap="none" anchor="ctr"/>
            <a:lstStyle/>
            <a:p>
              <a:endParaRPr lang="en-US" altLang="en-US" sz="2800">
                <a:latin typeface=".VnTime" pitchFamily="34" charset="0"/>
              </a:endParaRPr>
            </a:p>
          </p:txBody>
        </p:sp>
        <p:sp>
          <p:nvSpPr>
            <p:cNvPr id="12313" name="Rectangle 32"/>
            <p:cNvSpPr>
              <a:spLocks noChangeArrowheads="1"/>
            </p:cNvSpPr>
            <p:nvPr/>
          </p:nvSpPr>
          <p:spPr bwMode="auto">
            <a:xfrm flipH="1">
              <a:off x="913" y="2340"/>
              <a:ext cx="135" cy="1316"/>
            </a:xfrm>
            <a:prstGeom prst="rect">
              <a:avLst/>
            </a:prstGeom>
            <a:noFill/>
            <a:ln w="19050">
              <a:solidFill>
                <a:schemeClr val="tx1"/>
              </a:solidFill>
              <a:miter lim="800000"/>
              <a:headEnd/>
              <a:tailEnd/>
            </a:ln>
          </p:spPr>
          <p:txBody>
            <a:bodyPr wrap="none" anchor="ctr"/>
            <a:lstStyle/>
            <a:p>
              <a:endParaRPr lang="en-US" altLang="en-US" sz="2800">
                <a:latin typeface=".VnTime" pitchFamily="34" charset="0"/>
              </a:endParaRPr>
            </a:p>
          </p:txBody>
        </p:sp>
        <p:sp>
          <p:nvSpPr>
            <p:cNvPr id="12314" name="Rectangle 33" descr="Horizontal brick"/>
            <p:cNvSpPr>
              <a:spLocks noChangeArrowheads="1"/>
            </p:cNvSpPr>
            <p:nvPr/>
          </p:nvSpPr>
          <p:spPr bwMode="auto">
            <a:xfrm>
              <a:off x="864" y="3259"/>
              <a:ext cx="237" cy="184"/>
            </a:xfrm>
            <a:prstGeom prst="rect">
              <a:avLst/>
            </a:prstGeom>
            <a:blipFill dpi="0" rotWithShape="0">
              <a:blip r:embed="rId6"/>
              <a:srcRect/>
              <a:tile tx="0" ty="0" sx="100000" sy="100000" flip="none" algn="tl"/>
            </a:blipFill>
            <a:ln w="19050">
              <a:solidFill>
                <a:schemeClr val="tx1"/>
              </a:solidFill>
              <a:miter lim="800000"/>
              <a:headEnd/>
              <a:tailEnd/>
            </a:ln>
          </p:spPr>
          <p:txBody>
            <a:bodyPr wrap="none" anchor="ctr"/>
            <a:lstStyle/>
            <a:p>
              <a:endParaRPr lang="en-US" altLang="en-US" sz="2800">
                <a:latin typeface=".VnTime" pitchFamily="34" charset="0"/>
              </a:endParaRPr>
            </a:p>
          </p:txBody>
        </p:sp>
        <p:sp>
          <p:nvSpPr>
            <p:cNvPr id="12315" name="Text Box 34"/>
            <p:cNvSpPr txBox="1">
              <a:spLocks noChangeArrowheads="1"/>
            </p:cNvSpPr>
            <p:nvPr/>
          </p:nvSpPr>
          <p:spPr bwMode="auto">
            <a:xfrm>
              <a:off x="672" y="3698"/>
              <a:ext cx="607" cy="212"/>
            </a:xfrm>
            <a:prstGeom prst="rect">
              <a:avLst/>
            </a:prstGeom>
            <a:noFill/>
            <a:ln w="9525" algn="ctr">
              <a:noFill/>
              <a:miter lim="800000"/>
              <a:headEnd/>
              <a:tailEnd/>
            </a:ln>
          </p:spPr>
          <p:txBody>
            <a:bodyPr>
              <a:spAutoFit/>
            </a:bodyPr>
            <a:lstStyle/>
            <a:p>
              <a:pPr algn="ctr" eaLnBrk="1" hangingPunct="1">
                <a:spcBef>
                  <a:spcPct val="50000"/>
                </a:spcBef>
              </a:pPr>
              <a:r>
                <a:rPr lang="en-US" altLang="en-US" sz="1600" b="1">
                  <a:solidFill>
                    <a:srgbClr val="FFFF00"/>
                  </a:solidFill>
                </a:rPr>
                <a:t>Nước</a:t>
              </a:r>
            </a:p>
          </p:txBody>
        </p:sp>
        <p:grpSp>
          <p:nvGrpSpPr>
            <p:cNvPr id="12316" name="Group 42"/>
            <p:cNvGrpSpPr>
              <a:grpSpLocks/>
            </p:cNvGrpSpPr>
            <p:nvPr/>
          </p:nvGrpSpPr>
          <p:grpSpPr bwMode="auto">
            <a:xfrm>
              <a:off x="1404" y="3972"/>
              <a:ext cx="408" cy="96"/>
              <a:chOff x="1404" y="4608"/>
              <a:chExt cx="408" cy="96"/>
            </a:xfrm>
          </p:grpSpPr>
          <p:sp>
            <p:nvSpPr>
              <p:cNvPr id="12320" name="AutoShape 38"/>
              <p:cNvSpPr>
                <a:spLocks noChangeArrowheads="1"/>
              </p:cNvSpPr>
              <p:nvPr/>
            </p:nvSpPr>
            <p:spPr bwMode="auto">
              <a:xfrm>
                <a:off x="1404" y="4608"/>
                <a:ext cx="40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33FF">
                  <a:alpha val="96861"/>
                </a:srgbClr>
              </a:solidFill>
              <a:ln w="19050">
                <a:noFill/>
                <a:miter lim="800000"/>
                <a:headEnd/>
                <a:tailEnd/>
              </a:ln>
            </p:spPr>
            <p:txBody>
              <a:bodyPr wrap="none" anchor="ctr"/>
              <a:lstStyle/>
              <a:p>
                <a:endParaRPr lang="en-US"/>
              </a:p>
            </p:txBody>
          </p:sp>
          <p:sp>
            <p:nvSpPr>
              <p:cNvPr id="12321" name="Line 41"/>
              <p:cNvSpPr>
                <a:spLocks noChangeShapeType="1"/>
              </p:cNvSpPr>
              <p:nvPr/>
            </p:nvSpPr>
            <p:spPr bwMode="auto">
              <a:xfrm>
                <a:off x="1512" y="4704"/>
                <a:ext cx="192" cy="0"/>
              </a:xfrm>
              <a:prstGeom prst="line">
                <a:avLst/>
              </a:prstGeom>
              <a:noFill/>
              <a:ln w="19050">
                <a:solidFill>
                  <a:schemeClr val="tx1"/>
                </a:solidFill>
                <a:round/>
                <a:headEnd/>
                <a:tailEnd/>
              </a:ln>
            </p:spPr>
            <p:txBody>
              <a:bodyPr wrap="none" anchor="ctr"/>
              <a:lstStyle/>
              <a:p>
                <a:endParaRPr lang="en-US"/>
              </a:p>
            </p:txBody>
          </p:sp>
        </p:grpSp>
        <p:grpSp>
          <p:nvGrpSpPr>
            <p:cNvPr id="12317" name="Group 43"/>
            <p:cNvGrpSpPr>
              <a:grpSpLocks/>
            </p:cNvGrpSpPr>
            <p:nvPr/>
          </p:nvGrpSpPr>
          <p:grpSpPr bwMode="auto">
            <a:xfrm>
              <a:off x="780" y="3972"/>
              <a:ext cx="408" cy="96"/>
              <a:chOff x="1404" y="4608"/>
              <a:chExt cx="408" cy="96"/>
            </a:xfrm>
          </p:grpSpPr>
          <p:sp>
            <p:nvSpPr>
              <p:cNvPr id="12318" name="AutoShape 44"/>
              <p:cNvSpPr>
                <a:spLocks noChangeArrowheads="1"/>
              </p:cNvSpPr>
              <p:nvPr/>
            </p:nvSpPr>
            <p:spPr bwMode="auto">
              <a:xfrm>
                <a:off x="1404" y="4608"/>
                <a:ext cx="408"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3333FF">
                  <a:alpha val="96861"/>
                </a:srgbClr>
              </a:solidFill>
              <a:ln w="19050">
                <a:noFill/>
                <a:miter lim="800000"/>
                <a:headEnd/>
                <a:tailEnd/>
              </a:ln>
            </p:spPr>
            <p:txBody>
              <a:bodyPr wrap="none" anchor="ctr"/>
              <a:lstStyle/>
              <a:p>
                <a:endParaRPr lang="en-US"/>
              </a:p>
            </p:txBody>
          </p:sp>
          <p:sp>
            <p:nvSpPr>
              <p:cNvPr id="12319" name="Line 45"/>
              <p:cNvSpPr>
                <a:spLocks noChangeShapeType="1"/>
              </p:cNvSpPr>
              <p:nvPr/>
            </p:nvSpPr>
            <p:spPr bwMode="auto">
              <a:xfrm>
                <a:off x="1512" y="4704"/>
                <a:ext cx="192" cy="0"/>
              </a:xfrm>
              <a:prstGeom prst="line">
                <a:avLst/>
              </a:prstGeom>
              <a:noFill/>
              <a:ln w="19050">
                <a:solidFill>
                  <a:schemeClr val="tx1"/>
                </a:solidFill>
                <a:round/>
                <a:headEnd/>
                <a:tailEnd/>
              </a:ln>
            </p:spPr>
            <p:txBody>
              <a:bodyPr wrap="none" anchor="ctr"/>
              <a:lstStyle/>
              <a:p>
                <a:endParaRPr lang="en-US"/>
              </a:p>
            </p:txBody>
          </p:sp>
        </p:grpSp>
      </p:grpSp>
      <p:sp>
        <p:nvSpPr>
          <p:cNvPr id="55" name="Text Box 49" descr="Dark upward diagonal"/>
          <p:cNvSpPr txBox="1">
            <a:spLocks noChangeArrowheads="1"/>
          </p:cNvSpPr>
          <p:nvPr/>
        </p:nvSpPr>
        <p:spPr bwMode="auto">
          <a:xfrm>
            <a:off x="228600" y="5349875"/>
            <a:ext cx="8610600" cy="1108075"/>
          </a:xfrm>
          <a:prstGeom prst="rect">
            <a:avLst/>
          </a:prstGeom>
          <a:noFill/>
          <a:ln w="19050">
            <a:noFill/>
            <a:miter lim="800000"/>
            <a:headEnd/>
            <a:tailEnd/>
          </a:ln>
        </p:spPr>
        <p:txBody>
          <a:bodyPr>
            <a:spAutoFit/>
          </a:bodyPr>
          <a:lstStyle/>
          <a:p>
            <a:pPr algn="just" eaLnBrk="1" hangingPunct="1">
              <a:spcBef>
                <a:spcPct val="50000"/>
              </a:spcBef>
              <a:buFont typeface="Wingdings" pitchFamily="2" charset="2"/>
              <a:buChar char="Ø"/>
            </a:pPr>
            <a:r>
              <a:rPr lang="en-US" altLang="en-US" sz="2200" b="1">
                <a:latin typeface="Times New Roman" pitchFamily="18" charset="0"/>
                <a:cs typeface="Times New Roman" pitchFamily="18" charset="0"/>
              </a:rPr>
              <a:t> Mực chất lỏng trong ống nhỏ dâng cao nhiều hơn. Vì thể tích chất lỏng ở hai bình tăng lên như nhau nên ở ống có tiết diện nhỏ hơn thì chiều cao cột chất lỏng phải cao hơn.</a:t>
            </a:r>
          </a:p>
        </p:txBody>
      </p:sp>
      <p:sp>
        <p:nvSpPr>
          <p:cNvPr id="12301" name="Rectangle 24"/>
          <p:cNvSpPr>
            <a:spLocks noChangeArrowheads="1"/>
          </p:cNvSpPr>
          <p:nvPr/>
        </p:nvSpPr>
        <p:spPr bwMode="auto">
          <a:xfrm>
            <a:off x="304800" y="909638"/>
            <a:ext cx="457200" cy="444500"/>
          </a:xfrm>
          <a:prstGeom prst="rect">
            <a:avLst/>
          </a:prstGeom>
          <a:solidFill>
            <a:srgbClr val="7000BC"/>
          </a:solidFill>
          <a:ln w="9525">
            <a:noFill/>
            <a:miter lim="800000"/>
            <a:headEnd/>
            <a:tailEnd/>
          </a:ln>
        </p:spPr>
        <p:txBody>
          <a:bodyPr wrap="none" anchor="ctr"/>
          <a:lstStyle/>
          <a:p>
            <a:pPr algn="ctr" eaLnBrk="1" hangingPunct="1"/>
            <a:r>
              <a:rPr lang="en-US" altLang="en-US" sz="2000" b="1">
                <a:solidFill>
                  <a:schemeClr val="bg1"/>
                </a:solidFill>
                <a:latin typeface="Times New Roman" pitchFamily="18" charset="0"/>
                <a:cs typeface="Times New Roman" pitchFamily="18" charset="0"/>
              </a:rPr>
              <a:t>C7</a:t>
            </a:r>
          </a:p>
        </p:txBody>
      </p:sp>
      <p:sp>
        <p:nvSpPr>
          <p:cNvPr id="12302" name="Text Box 25"/>
          <p:cNvSpPr txBox="1">
            <a:spLocks noChangeArrowheads="1"/>
          </p:cNvSpPr>
          <p:nvPr/>
        </p:nvSpPr>
        <p:spPr bwMode="auto">
          <a:xfrm>
            <a:off x="895350" y="852488"/>
            <a:ext cx="8193088" cy="1323975"/>
          </a:xfrm>
          <a:prstGeom prst="rect">
            <a:avLst/>
          </a:prstGeom>
          <a:noFill/>
          <a:ln w="9525">
            <a:noFill/>
            <a:miter lim="800000"/>
            <a:headEnd/>
            <a:tailEnd/>
          </a:ln>
        </p:spPr>
        <p:txBody>
          <a:bodyPr>
            <a:spAutoFit/>
          </a:bodyPr>
          <a:lstStyle/>
          <a:p>
            <a:pPr algn="just" eaLnBrk="1" hangingPunct="1">
              <a:spcBef>
                <a:spcPct val="50000"/>
              </a:spcBef>
            </a:pPr>
            <a:r>
              <a:rPr lang="en-US" altLang="en-US" sz="2000" b="1">
                <a:solidFill>
                  <a:srgbClr val="0000FF"/>
                </a:solidFill>
                <a:latin typeface="Times New Roman" pitchFamily="18" charset="0"/>
                <a:cs typeface="Times New Roman" pitchFamily="18" charset="0"/>
              </a:rPr>
              <a:t>Nếu trong thí nghiệm mô tả hình 19.1, ta cắm hai ống có tiết diện khác nhau vào hai bình có dung tích bằng nhau và đựng cùng một chất lỏng, thì khi tăng nhiệt độ của hai bình lên như nhau, mực chất lỏng trong hai ống có dâng cao như nhau không? Tại sao?</a:t>
            </a:r>
          </a:p>
        </p:txBody>
      </p:sp>
      <p:sp>
        <p:nvSpPr>
          <p:cNvPr id="43" name="Rectangle 42"/>
          <p:cNvSpPr/>
          <p:nvPr/>
        </p:nvSpPr>
        <p:spPr>
          <a:xfrm>
            <a:off x="-112713" y="422275"/>
            <a:ext cx="2463801" cy="523875"/>
          </a:xfrm>
          <a:prstGeom prst="rect">
            <a:avLst/>
          </a:prstGeom>
        </p:spPr>
        <p:txBody>
          <a:bodyPr wrap="none">
            <a:spAutoFit/>
          </a:bodyPr>
          <a:lstStyle/>
          <a:p>
            <a:pPr marL="342900" indent="-342900" eaLnBrk="1" hangingPunct="1">
              <a:spcBef>
                <a:spcPct val="15000"/>
              </a:spcBef>
              <a:buFont typeface="Wingdings 2" pitchFamily="18" charset="2"/>
              <a:buNone/>
              <a:defRPr/>
            </a:pPr>
            <a:r>
              <a:rPr lang="en-US" sz="2800" b="1" kern="0" dirty="0">
                <a:solidFill>
                  <a:srgbClr val="0000FF"/>
                </a:solidFill>
                <a:latin typeface="Times New Roman" pitchFamily="18" charset="0"/>
                <a:cs typeface="Times New Roman" pitchFamily="18" charset="0"/>
                <a:sym typeface="Wingdings 3" pitchFamily="18" charset="2"/>
              </a:rPr>
              <a:t> 4. </a:t>
            </a:r>
            <a:r>
              <a:rPr lang="en-US" sz="2800" b="1" kern="0" dirty="0" err="1">
                <a:solidFill>
                  <a:srgbClr val="0000FF"/>
                </a:solidFill>
                <a:latin typeface="Times New Roman" pitchFamily="18" charset="0"/>
                <a:cs typeface="Times New Roman" pitchFamily="18" charset="0"/>
                <a:sym typeface="Wingdings 3" pitchFamily="18" charset="2"/>
              </a:rPr>
              <a:t>Vận</a:t>
            </a:r>
            <a:r>
              <a:rPr lang="en-US" sz="2800" b="1" kern="0" dirty="0">
                <a:solidFill>
                  <a:srgbClr val="0000FF"/>
                </a:solidFill>
                <a:latin typeface="Times New Roman" pitchFamily="18" charset="0"/>
                <a:cs typeface="Times New Roman" pitchFamily="18" charset="0"/>
                <a:sym typeface="Wingdings 3" pitchFamily="18" charset="2"/>
              </a:rPr>
              <a:t> </a:t>
            </a:r>
            <a:r>
              <a:rPr lang="en-US" sz="2800" b="1" kern="0" dirty="0" err="1">
                <a:solidFill>
                  <a:srgbClr val="0000FF"/>
                </a:solidFill>
                <a:latin typeface="Times New Roman" pitchFamily="18" charset="0"/>
                <a:cs typeface="Times New Roman" pitchFamily="18" charset="0"/>
                <a:sym typeface="Wingdings 3" pitchFamily="18" charset="2"/>
              </a:rPr>
              <a:t>dụng</a:t>
            </a:r>
            <a:endParaRPr lang="en-US" sz="2800" b="1" kern="0" dirty="0">
              <a:solidFill>
                <a:srgbClr val="0000FF"/>
              </a:solidFill>
              <a:latin typeface="Times New Roman" pitchFamily="18" charset="0"/>
              <a:cs typeface="Times New Roman" pitchFamily="18" charset="0"/>
              <a:sym typeface="Wingdings 3" pitchFamily="18" charset="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mph" presetSubtype="0" repeatCount="10000" fill="hold" grpId="0" nodeType="clickEffect">
                                  <p:stCondLst>
                                    <p:cond delay="0"/>
                                  </p:stCondLst>
                                  <p:childTnLst>
                                    <p:animClr clrSpc="hsl" dir="cw">
                                      <p:cBhvr override="childStyle">
                                        <p:cTn id="6" dur="500" fill="hold"/>
                                        <p:tgtEl>
                                          <p:spTgt spid="29"/>
                                        </p:tgtEl>
                                        <p:attrNameLst>
                                          <p:attrName>style.color</p:attrName>
                                        </p:attrNameLst>
                                      </p:cBhvr>
                                      <p:by>
                                        <p:hsl h="-7200000" s="0" l="0"/>
                                      </p:by>
                                    </p:animClr>
                                    <p:animClr clrSpc="hsl" dir="cw">
                                      <p:cBhvr>
                                        <p:cTn id="7" dur="500" fill="hold"/>
                                        <p:tgtEl>
                                          <p:spTgt spid="29"/>
                                        </p:tgtEl>
                                        <p:attrNameLst>
                                          <p:attrName>fillcolor</p:attrName>
                                        </p:attrNameLst>
                                      </p:cBhvr>
                                      <p:by>
                                        <p:hsl h="-7200000" s="0" l="0"/>
                                      </p:by>
                                    </p:animClr>
                                    <p:animClr clrSpc="hsl" dir="cw">
                                      <p:cBhvr>
                                        <p:cTn id="8" dur="500" fill="hold"/>
                                        <p:tgtEl>
                                          <p:spTgt spid="29"/>
                                        </p:tgtEl>
                                        <p:attrNameLst>
                                          <p:attrName>stroke.color</p:attrName>
                                        </p:attrNameLst>
                                      </p:cBhvr>
                                      <p:by>
                                        <p:hsl h="-7200000" s="0" l="0"/>
                                      </p:by>
                                    </p:animClr>
                                    <p:set>
                                      <p:cBhvr>
                                        <p:cTn id="9" dur="500" fill="hold"/>
                                        <p:tgtEl>
                                          <p:spTgt spid="2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path" presetSubtype="0" accel="50000" decel="50000" fill="hold" nodeType="clickEffect">
                                  <p:stCondLst>
                                    <p:cond delay="0"/>
                                  </p:stCondLst>
                                  <p:childTnLst>
                                    <p:animMotion origin="layout" path="M -2.77778E-7 0.00486 L 0.12778 -0.13935 C 0.15451 -0.17152 0.19462 -0.18889 0.23646 -0.18889 C 0.28403 -0.18889 0.32222 -0.17152 0.34896 -0.13935 L 0.47691 0.00486 " pathEditMode="relative" rAng="0" ptsTypes="FffFF">
                                      <p:cBhvr>
                                        <p:cTn id="13" dur="2000" fill="hold"/>
                                        <p:tgtEl>
                                          <p:spTgt spid="3"/>
                                        </p:tgtEl>
                                        <p:attrNameLst>
                                          <p:attrName>ppt_x</p:attrName>
                                          <p:attrName>ppt_y</p:attrName>
                                        </p:attrNameLst>
                                      </p:cBhvr>
                                      <p:rCtr x="238" y="-97"/>
                                    </p:animMotion>
                                  </p:childTnLst>
                                </p:cTn>
                              </p:par>
                            </p:childTnLst>
                          </p:cTn>
                        </p:par>
                        <p:par>
                          <p:cTn id="14" fill="hold" nodeType="afterGroup">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70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7000"/>
                                        <p:tgtEl>
                                          <p:spTgt spid="20"/>
                                        </p:tgtEl>
                                      </p:cBhvr>
                                    </p:animEffect>
                                  </p:childTnLst>
                                </p:cTn>
                              </p:par>
                            </p:childTnLst>
                          </p:cTn>
                        </p:par>
                        <p:par>
                          <p:cTn id="21" fill="hold" nodeType="afterGroup">
                            <p:stCondLst>
                              <p:cond delay="9000"/>
                            </p:stCondLst>
                            <p:childTnLst>
                              <p:par>
                                <p:cTn id="22" presetID="53"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Effect transition="in" filter="fade">
                                      <p:cBhvr>
                                        <p:cTn id="26" dur="1000"/>
                                        <p:tgtEl>
                                          <p:spTgt spid="30"/>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fltVal val="0"/>
                                          </p:val>
                                        </p:tav>
                                        <p:tav tm="100000">
                                          <p:val>
                                            <p:strVal val="#ppt_w"/>
                                          </p:val>
                                        </p:tav>
                                      </p:tavLst>
                                    </p:anim>
                                    <p:anim calcmode="lin" valueType="num">
                                      <p:cBhvr>
                                        <p:cTn id="30" dur="1000" fill="hold"/>
                                        <p:tgtEl>
                                          <p:spTgt spid="31"/>
                                        </p:tgtEl>
                                        <p:attrNameLst>
                                          <p:attrName>ppt_h</p:attrName>
                                        </p:attrNameLst>
                                      </p:cBhvr>
                                      <p:tavLst>
                                        <p:tav tm="0">
                                          <p:val>
                                            <p:fltVal val="0"/>
                                          </p:val>
                                        </p:tav>
                                        <p:tav tm="100000">
                                          <p:val>
                                            <p:strVal val="#ppt_h"/>
                                          </p:val>
                                        </p:tav>
                                      </p:tavLst>
                                    </p:anim>
                                    <p:animEffect transition="in" filter="fade">
                                      <p:cBhvr>
                                        <p:cTn id="31" dur="1000"/>
                                        <p:tgtEl>
                                          <p:spTgt spid="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55"/>
                                        </p:tgtEl>
                                        <p:attrNameLst>
                                          <p:attrName>style.visibility</p:attrName>
                                        </p:attrNameLst>
                                      </p:cBhvr>
                                      <p:to>
                                        <p:strVal val="visible"/>
                                      </p:to>
                                    </p:set>
                                    <p:anim calcmode="discrete" valueType="clr">
                                      <p:cBhvr override="childStyle">
                                        <p:cTn id="36"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5"/>
                                        </p:tgtEl>
                                        <p:attrNameLst>
                                          <p:attrName>fillcolor</p:attrName>
                                        </p:attrNameLst>
                                      </p:cBhvr>
                                      <p:tavLst>
                                        <p:tav tm="0">
                                          <p:val>
                                            <p:clrVal>
                                              <a:schemeClr val="accent2"/>
                                            </p:clrVal>
                                          </p:val>
                                        </p:tav>
                                        <p:tav tm="50000">
                                          <p:val>
                                            <p:clrVal>
                                              <a:schemeClr val="hlink"/>
                                            </p:clrVal>
                                          </p:val>
                                        </p:tav>
                                      </p:tavLst>
                                    </p:anim>
                                    <p:set>
                                      <p:cBhvr>
                                        <p:cTn id="38" dur="80"/>
                                        <p:tgtEl>
                                          <p:spTgt spid="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p:bldP spid="30" grpId="0" animBg="1"/>
      <p:bldP spid="31" grpId="0" animBg="1"/>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15C5E02-5F0E-4984-8F19-14AD19E16883}"/>
  <p:tag name="ISPRING_PROJECT_VERSION" val="9"/>
  <p:tag name="ISPRING_PROJECT_FOLDER_UPDATED" val="1"/>
  <p:tag name="ISPRING_SCREEN_RECS_UPDATED" val="E:\A Giao an moi phat trien nang luc\Vât lý 6\bai giang elearning\Bai 19 Su no vi nhiet cua chat long\"/>
  <p:tag name="ISPRING_RESOURCE_FOLDER" val="E:\A Giao an moi phat trien nang luc\Vât lý 6\bai giang elearning\Bai 19 Su no vi nhiet cua chat long\"/>
  <p:tag name="ISPRING_PRESENTATION_PATH" val="E:\A Giao an moi phat trien nang luc\Vât lý 6\bai giang elearning\Bai 19 Su no vi nhiet cua chat long.pptx"/>
  <p:tag name="FLASHSPRING_ZOOM_TAG" val="55"/>
  <p:tag name="ISPRING_PRESENTATION_INFO_2" val="&lt;?xml version=&quot;1.0&quot; encoding=&quot;UTF-8&quot; standalone=&quot;no&quot; ?&gt;&#10;&lt;presentation2&gt;&#10;&#10;  &lt;slides&gt;&#10;    &lt;slide id=&quot;{39642F13-1013-443A-994D-F8966B0C1883}&quot; pptId=&quot;324&quot;/&gt;&#10;    &lt;slide id=&quot;{7DBE5F4C-DB23-4525-A9A9-E7E5D29AAE19}&quot; pptId=&quot;256&quot;/&gt;&#10;    &lt;slide id=&quot;{41A4C19E-A512-47E4-B3AF-DA9D25D1D28E}&quot; pptId=&quot;269&quot;/&gt;&#10;    &lt;slide id=&quot;{C2F13360-2744-481E-9360-489F8A690616}&quot; pptId=&quot;327&quot;/&gt;&#10;    &lt;slide id=&quot;{62691123-6FA6-4554-BA4E-E0D184B9447C}&quot; pptId=&quot;305&quot;/&gt;&#10;    &lt;slide id=&quot;{8F275C19-9E66-4285-A2B4-7F2E98B08137}&quot; pptId=&quot;307&quot;/&gt;&#10;    &lt;slide id=&quot;{CCD6724B-428E-4493-BF38-D29944356A66}&quot; pptId=&quot;317&quot;/&gt;&#10;    &lt;slide id=&quot;{CB8568BD-9C9F-44E6-A0D7-DE60C2690BC8}&quot; pptId=&quot;279&quot;/&gt;&#10;    &lt;slide id=&quot;{7701C697-9A29-41F8-8F5E-D45170EDC853}&quot; pptId=&quot;310&quot;/&gt;&#10;    &lt;slide id=&quot;{2EC8B165-A033-4A7F-BCE3-D1A33B3BB662}&quot; pptId=&quot;328&quot;/&gt;&#10;    &lt;slide id=&quot;{3033BAAB-C9B1-4853-960B-2CC18F641BE5}&quot; pptId=&quot;329&quot;/&gt;&#10;    &lt;slide id=&quot;{9EF9083B-61D3-4771-AFA9-652F5EE9585B}&quot; pptId=&quot;332&quot;/&gt;&#10;    &lt;slide id=&quot;{8426FA63-1859-4E5C-86CF-311725361BDF}&quot; pptId=&quot;333&quot;/&gt;&#10;    &lt;slide id=&quot;{C35C5193-AF4B-4D4A-83C0-A7369080CC8C}&quot; pptId=&quot;335&quot;/&gt;&#10;    &lt;slide id=&quot;{D125314D-7588-4932-BB04-D5863FA0A419}&quot; pptId=&quot;336&quot;/&gt;&#10;  &lt;/slides&gt;&#10;&#10;  &lt;narration&gt;&#10;    &lt;audioTracks&gt;&#10;      &lt;audioTrack muted=&quot;false&quot; name=&quot;Audio 2&quot; resource=&quot;01c87885&quot; slideId=&quot;&quot; startTime=&quot;0&quot; volume=&quot;1&quot;&gt;&#10;        &lt;audio channels=&quot;1&quot; format=&quot;s16&quot; sampleRate=&quot;44100&quot;/&gt;&#10;      &lt;/audioTrack&gt;&#10;      &lt;audioTrack muted=&quot;false&quot; name=&quot;Audio 9&quot; resource=&quot;06636fd8&quot; slideId=&quot;{39642F13-1013-443A-994D-F8966B0C1883}&quot; startTime=&quot;0&quot; stepIndex=&quot;0&quot; volume=&quot;1&quot;&gt;&#10;        &lt;audio channels=&quot;1&quot; format=&quot;s16&quot; sampleRate=&quot;44100&quot;/&gt;&#10;      &lt;/audioTrack&gt;&#10;      &lt;audioTrack muted=&quot;false&quot; name=&quot;Audio 15&quot; resource=&quot;652a8ec6&quot; slideId=&quot;{7DBE5F4C-DB23-4525-A9A9-E7E5D29AAE19}&quot; startTime=&quot;0&quot; stepIndex=&quot;0&quot; volume=&quot;1&quot;&gt;&#10;        &lt;audio channels=&quot;1&quot; format=&quot;s16&quot; sampleRate=&quot;44100&quot;/&gt;&#10;      &lt;/audioTrack&gt;&#10;      &lt;audioTrack muted=&quot;false&quot; name=&quot; Âm thanh  8&quot; resource=&quot;b7ca699b&quot; slideId=&quot;{41A4C19E-A512-47E4-B3AF-DA9D25D1D28E}&quot; startTime=&quot;0&quot; stepIndex=&quot;0&quot; volume=&quot;1&quot;&gt;&#10;        &lt;audio channels=&quot;1&quot; format=&quot;s16&quot; sampleRate=&quot;44100&quot;/&gt;&#10;      &lt;/audioTrack&gt;&#10;      &lt;audioTrack muted=&quot;false&quot; name=&quot; Âm thanh  9&quot; resource=&quot;6b426f55&quot; slideId=&quot;{C2F13360-2744-481E-9360-489F8A690616}&quot; startTime=&quot;0&quot; stepIndex=&quot;0&quot; volume=&quot;1&quot;&gt;&#10;        &lt;audio channels=&quot;1&quot; format=&quot;s16&quot; sampleRate=&quot;44100&quot;/&gt;&#10;      &lt;/audioTrack&gt;&#10;      &lt;audioTrack muted=&quot;false&quot; name=&quot; Âm thanh  10&quot; resource=&quot;d595ec21&quot; slideId=&quot;{62691123-6FA6-4554-BA4E-E0D184B9447C}&quot; startTime=&quot;0&quot; stepIndex=&quot;0&quot; volume=&quot;1&quot;&gt;&#10;        &lt;audio channels=&quot;1&quot; format=&quot;s16&quot; sampleRate=&quot;44100&quot;/&gt;&#10;      &lt;/audioTrack&gt;&#10;      &lt;audioTrack muted=&quot;false&quot; name=&quot; Âm thanh  11&quot; resource=&quot;00f7e62e&quot; slideId=&quot;{8F275C19-9E66-4285-A2B4-7F2E98B08137}&quot; startTime=&quot;0&quot; stepIndex=&quot;0&quot; volume=&quot;1&quot;&gt;&#10;        &lt;audio channels=&quot;1&quot; format=&quot;s16&quot; sampleRate=&quot;44100&quot;/&gt;&#10;      &lt;/audioTrack&gt;&#10;      &lt;audioTrack muted=&quot;false&quot; name=&quot; Âm thanh  12&quot; resource=&quot;cd10acb4&quot; slideId=&quot;{CCD6724B-428E-4493-BF38-D29944356A66}&quot; startTime=&quot;0&quot; stepIndex=&quot;0&quot; volume=&quot;1&quot;&gt;&#10;        &lt;audio channels=&quot;1&quot; format=&quot;s16&quot; sampleRate=&quot;44100&quot;/&gt;&#10;      &lt;/audioTrack&gt;&#10;      &lt;audioTrack muted=&quot;false&quot; name=&quot; Âm thanh  15&quot; resource=&quot;d868de35&quot; slideId=&quot;{CB8568BD-9C9F-44E6-A0D7-DE60C2690BC8}&quot; startTime=&quot;0&quot; stepIndex=&quot;0&quot; volume=&quot;1&quot;&gt;&#10;        &lt;audio channels=&quot;1&quot; format=&quot;s16&quot; sampleRate=&quot;44100&quot;/&gt;&#10;      &lt;/audioTrack&gt;&#10;      &lt;audioTrack muted=&quot;false&quot; name=&quot; Âm thanh  16&quot; resource=&quot;561de671&quot; slideId=&quot;{7701C697-9A29-41F8-8F5E-D45170EDC853}&quot; startTime=&quot;0&quot; stepIndex=&quot;0&quot; volume=&quot;1&quot;&gt;&#10;        &lt;audio channels=&quot;1&quot; format=&quot;s16&quot; sampleRate=&quot;44100&quot;/&gt;&#10;      &lt;/audioTrack&gt;&#10;      &lt;audioTrack muted=&quot;false&quot; name=&quot; Âm thanh  17&quot; resource=&quot;400eb87f&quot; slideId=&quot;{2EC8B165-A033-4A7F-BCE3-D1A33B3BB662}&quot; startTime=&quot;0&quot; stepIndex=&quot;0&quot; volume=&quot;1&quot;&gt;&#10;        &lt;audio channels=&quot;1&quot; format=&quot;s16&quot; sampleRate=&quot;44100&quot;/&gt;&#10;      &lt;/audioTrack&gt;&#10;      &lt;audioTrack muted=&quot;false&quot; name=&quot; Âm thanh  18&quot; resource=&quot;9e702872&quot; slideId=&quot;{3033BAAB-C9B1-4853-960B-2CC18F641BE5}&quot; startTime=&quot;0&quot; stepIndex=&quot;0&quot; volume=&quot;1&quot;&gt;&#10;        &lt;audio channels=&quot;1&quot; format=&quot;s16&quot; sampleRate=&quot;44100&quot;/&gt;&#10;      &lt;/audioTrack&gt;&#10;      &lt;audioTrack muted=&quot;false&quot; name=&quot; Âm thanh  19&quot; resource=&quot;76de6005&quot; slideId=&quot;&quot; startTime=&quot;6516&quot; volume=&quot;1&quot;&gt;&#10;        &lt;audio channels=&quot;1&quot; format=&quot;s16&quot; sampleRate=&quot;44100&quot;/&gt;&#10;      &lt;/audioTrack&gt;&#10;      &lt;audioTrack muted=&quot;false&quot; name=&quot; Âm thanh  20&quot; resource=&quot;04a1a3b4&quot; slideId=&quot;{9EF9083B-61D3-4771-AFA9-652F5EE9585B}&quot; startTime=&quot;0&quot; stepIndex=&quot;0&quot; volume=&quot;1&quot;&gt;&#10;        &lt;audio channels=&quot;1&quot; format=&quot;s16&quot; sampleRate=&quot;44100&quot;/&gt;&#10;      &lt;/audioTrack&gt;&#10;      &lt;audioTrack muted=&quot;false&quot; name=&quot; Âm thanh  21&quot; resource=&quot;208dc8d8&quot; slideId=&quot;{8426FA63-1859-4E5C-86CF-311725361BDF}&quot; startTime=&quot;0&quot; stepIndex=&quot;0&quot; volume=&quot;1&quot;&gt;&#10;        &lt;audio channels=&quot;1&quot; format=&quot;s16&quot; sampleRate=&quot;44100&quot;/&gt;&#10;      &lt;/audioTrack&gt;&#10;      &lt;audioTrack muted=&quot;false&quot; name=&quot; Âm thanh  22&quot; resource=&quot;3f9a43e5&quot; slideId=&quot;{C35C5193-AF4B-4D4A-83C0-A7369080CC8C}&quot; startTime=&quot;0&quot; stepIndex=&quot;0&quot; volume=&quot;1&quot;&gt;&#10;        &lt;audio channels=&quot;1&quot; format=&quot;s16&quot; sampleRate=&quot;44100&quot;/&gt;&#10;      &lt;/audioTrack&gt;&#10;      &lt;audioTrack muted=&quot;false&quot; name=&quot; Âm thanh  23&quot; resource=&quot;df10c137&quot; slideId=&quot;{D125314D-7588-4932-BB04-D5863FA0A419}&quot; startTime=&quot;0&quot; stepIndex=&quot;0&quot; volume=&quot;1&quot;&gt;&#10;        &lt;audio channels=&quot;1&quot; format=&quot;s16&quot; sampleRate=&quot;44100&quot;/&gt;&#10;      &lt;/audioTrack&gt;&#10;    &lt;/audioTracks&gt;&#10;    &lt;videoTracks/&gt;&#10;  &lt;/narration&gt;&#10;&#10;&lt;/presentation2&gt;&#10;"/>
  <p:tag name="ISPRING_PRESENTATION_TITLE" val="Bai 19 Su no vi nhiet cua chat lo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581"/>
  <p:tag name="TIMING" val="|12.167|1.435|14.203"/>
  <p:tag name="ISPRING_SLIDE_ID_2" val="{7701C697-9A29-41F8-8F5E-D45170EDC853}"/>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761"/>
  <p:tag name="ISPRING_SLIDE_ID_2" val="{2EC8B165-A033-4A7F-BCE3-D1A33B3BB662}"/>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8.478"/>
  <p:tag name="TIMING" val="|2.435|12.469"/>
  <p:tag name="ISPRING_SLIDE_ID_2" val="{3033BAAB-C9B1-4853-960B-2CC18F641BE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838"/>
  <p:tag name="ISPRING_SLIDE_ID_2" val="{9EF9083B-61D3-4771-AFA9-652F5EE9585B}"/>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575"/>
  <p:tag name="ISPRING_SLIDE_ID_2" val="{8426FA63-1859-4E5C-86CF-311725361BDF}"/>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352"/>
  <p:tag name="TIMING" val="|1.621|2.588|1.604|1.487|0.915|2.997|0.966|1.173|1.634|1.673|1.199|1.342|1.184|1.85"/>
  <p:tag name="ISPRING_SLIDE_ID_2" val="{C35C5193-AF4B-4D4A-83C0-A7369080CC8C}"/>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815"/>
  <p:tag name="ISPRING_SLIDE_ID_2" val="{D125314D-7588-4932-BB04-D5863FA0A419}"/>
  <p:tag name="TIMING" val="|2.163|1.823|1.949|0.827|0.8|0.717|0.684|1.436"/>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3.03"/>
  <p:tag name="TIMING" val="|9.267|7.447"/>
  <p:tag name="ISPRING_SLIDE_ID_2" val="{39642F13-1013-443A-994D-F8966B0C188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971"/>
  <p:tag name="ISPRING_SLIDE_ID_2" val="{7DBE5F4C-DB23-4525-A9A9-E7E5D29AAE19}"/>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9.405"/>
  <p:tag name="TIMING" val="|1.843|1.961|1.234"/>
  <p:tag name="ISPRING_SLIDE_ID_2" val="{41A4C19E-A512-47E4-B3AF-DA9D25D1D28E}"/>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711"/>
  <p:tag name="TIMING" val="|2.296|1.155|8.579"/>
  <p:tag name="ISPRING_SLIDE_ID_2" val="{C2F13360-2744-481E-9360-489F8A690616}"/>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017"/>
  <p:tag name="TIMING" val="|1.287|14.56|7.611"/>
  <p:tag name="ISPRING_SLIDE_ID_2" val="{62691123-6FA6-4554-BA4E-E0D184B9447C}"/>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307"/>
  <p:tag name="TIMING" val="|4.101|1.56|10.628"/>
  <p:tag name="ISPRING_SLIDE_ID_2" val="{8F275C19-9E66-4285-A2B4-7F2E98B08137}"/>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068"/>
  <p:tag name="TIMING" val="|2.907|2.464|1.194|2.55|1.384|0.935|2.578"/>
  <p:tag name="ISPRING_SLIDE_ID_2" val="{CCD6724B-428E-4493-BF38-D29944356A66}"/>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225"/>
  <p:tag name="TIMING" val="|2.551|1.618|1.296|7.456|6.304|8.661|3.506"/>
  <p:tag name="ISPRING_SLIDE_ID_2" val="{CB8568BD-9C9F-44E6-A0D7-DE60C2690BC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2014</TotalTime>
  <Words>1452</Words>
  <Application>Microsoft Office PowerPoint</Application>
  <PresentationFormat>On-screen Show (4:3)</PresentationFormat>
  <Paragraphs>200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Slide 1</vt:lpstr>
      <vt:lpstr>Slide 2</vt:lpstr>
      <vt:lpstr>BÀI 19. SỰ NỞ VÌ NHIỆT CỦA CHẤT LỎNG</vt:lpstr>
      <vt:lpstr>BÀI 19. SỰ NỞ VÌ NHIỆT CỦA CHẤT LỎNG</vt:lpstr>
      <vt:lpstr>BÀI 19. SỰ NỞ VÌ NHIỆT CỦA CHẤT LỎNG</vt:lpstr>
      <vt:lpstr>BÀI 19. SỰ NỞ VÌ NHIỆT CỦA CHẤT LỎNG</vt:lpstr>
      <vt:lpstr>BÀI 19. SỰ NỞ VÌ NHIỆT CỦA CHẤT LỎNG</vt:lpstr>
      <vt:lpstr>BÀI 19. SỰ NỞ VÌ NHIỆT CỦA CHẤT LỎNG</vt:lpstr>
      <vt:lpstr>BÀI 19. SỰ NỞ VÌ NHIỆT CỦA CHẤT LỎNG</vt:lpstr>
      <vt:lpstr>Slide 10</vt:lpstr>
      <vt:lpstr>Slide 11</vt:lpstr>
      <vt:lpstr>Slide 12</vt:lpstr>
      <vt:lpstr>Slide 13</vt:lpstr>
      <vt:lpstr>Slide 14</vt:lpstr>
      <vt:lpstr>HƯỚNG DẪN VỀ NHÀ</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19 Su no vi nhiet cua chat long</dc:title>
  <dc:creator>User</dc:creator>
  <cp:lastModifiedBy>Dell</cp:lastModifiedBy>
  <cp:revision>195</cp:revision>
  <dcterms:created xsi:type="dcterms:W3CDTF">2010-10-15T01:08:37Z</dcterms:created>
  <dcterms:modified xsi:type="dcterms:W3CDTF">2020-11-30T16:52:47Z</dcterms:modified>
</cp:coreProperties>
</file>